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6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67"/>
  </p:normalViewPr>
  <p:slideViewPr>
    <p:cSldViewPr>
      <p:cViewPr varScale="1">
        <p:scale>
          <a:sx n="110" d="100"/>
          <a:sy n="110" d="100"/>
        </p:scale>
        <p:origin x="1680" y="1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Relationship Id="rId8" Type="http://schemas.openxmlformats.org/officeDocument/2006/relationships/slide" Target="slides/slide6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A2567FF-FDA1-4F70-88C4-207F6A731B98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EC7EE86D-A674-4460-9613-4AB3A4FA27CA}">
      <dgm:prSet/>
      <dgm:spPr/>
      <dgm:t>
        <a:bodyPr/>
        <a:lstStyle/>
        <a:p>
          <a:r>
            <a:rPr lang="en-IN" dirty="0"/>
            <a:t>Hashim </a:t>
          </a:r>
          <a:r>
            <a:rPr lang="en-IN" dirty="0" err="1"/>
            <a:t>showkat</a:t>
          </a:r>
          <a:endParaRPr lang="en-IN" dirty="0"/>
        </a:p>
        <a:p>
          <a:r>
            <a:rPr lang="en-IN" dirty="0"/>
            <a:t>T. </a:t>
          </a:r>
          <a:r>
            <a:rPr lang="en-IN" dirty="0" err="1"/>
            <a:t>Akhayeva</a:t>
          </a:r>
          <a:r>
            <a:rPr lang="en-IN" dirty="0"/>
            <a:t> </a:t>
          </a:r>
          <a:endParaRPr lang="en-US" dirty="0"/>
        </a:p>
      </dgm:t>
    </dgm:pt>
    <dgm:pt modelId="{E0F47E67-0A63-4CA7-81F9-B7F023C4BE25}" type="parTrans" cxnId="{5E257572-DFD9-4DD5-AF26-4E4DCDF735C9}">
      <dgm:prSet/>
      <dgm:spPr/>
      <dgm:t>
        <a:bodyPr/>
        <a:lstStyle/>
        <a:p>
          <a:endParaRPr lang="en-US"/>
        </a:p>
      </dgm:t>
    </dgm:pt>
    <dgm:pt modelId="{59818A51-564E-4C1F-86DE-84A5B18D9A9B}" type="sibTrans" cxnId="{5E257572-DFD9-4DD5-AF26-4E4DCDF735C9}">
      <dgm:prSet/>
      <dgm:spPr/>
      <dgm:t>
        <a:bodyPr/>
        <a:lstStyle/>
        <a:p>
          <a:endParaRPr lang="en-US"/>
        </a:p>
      </dgm:t>
    </dgm:pt>
    <dgm:pt modelId="{36C6AE5C-2585-43F3-84C8-5C976E1A6A2E}">
      <dgm:prSet/>
      <dgm:spPr/>
      <dgm:t>
        <a:bodyPr/>
        <a:lstStyle/>
        <a:p>
          <a:r>
            <a:rPr lang="en-IN" dirty="0"/>
            <a:t>Higher school of medicine </a:t>
          </a:r>
          <a:endParaRPr lang="en-US" dirty="0"/>
        </a:p>
      </dgm:t>
    </dgm:pt>
    <dgm:pt modelId="{496E47C1-CF6A-49D2-89D8-8F65D7A93E02}" type="parTrans" cxnId="{2557BD6C-82CC-4920-A7AE-1E1094EDA215}">
      <dgm:prSet/>
      <dgm:spPr/>
      <dgm:t>
        <a:bodyPr/>
        <a:lstStyle/>
        <a:p>
          <a:endParaRPr lang="en-US"/>
        </a:p>
      </dgm:t>
    </dgm:pt>
    <dgm:pt modelId="{D61E4925-4283-478F-BD65-848B0BA47C33}" type="sibTrans" cxnId="{2557BD6C-82CC-4920-A7AE-1E1094EDA215}">
      <dgm:prSet/>
      <dgm:spPr/>
      <dgm:t>
        <a:bodyPr/>
        <a:lstStyle/>
        <a:p>
          <a:endParaRPr lang="en-US"/>
        </a:p>
      </dgm:t>
    </dgm:pt>
    <dgm:pt modelId="{91C10C4C-3BB4-4945-9E4B-89E54980CDFE}" type="pres">
      <dgm:prSet presAssocID="{2A2567FF-FDA1-4F70-88C4-207F6A731B98}" presName="root" presStyleCnt="0">
        <dgm:presLayoutVars>
          <dgm:dir/>
          <dgm:resizeHandles val="exact"/>
        </dgm:presLayoutVars>
      </dgm:prSet>
      <dgm:spPr/>
    </dgm:pt>
    <dgm:pt modelId="{834E9965-25EE-41EF-B8DF-F7E922667807}" type="pres">
      <dgm:prSet presAssocID="{EC7EE86D-A674-4460-9613-4AB3A4FA27CA}" presName="compNode" presStyleCnt="0"/>
      <dgm:spPr/>
    </dgm:pt>
    <dgm:pt modelId="{3F52EE7D-EE38-43EB-8C0D-E7E94628E7D4}" type="pres">
      <dgm:prSet presAssocID="{EC7EE86D-A674-4460-9613-4AB3A4FA27CA}" presName="bgRect" presStyleLbl="bgShp" presStyleIdx="0" presStyleCnt="2" custLinFactNeighborX="55" custLinFactNeighborY="52774"/>
      <dgm:spPr/>
    </dgm:pt>
    <dgm:pt modelId="{F046A17C-8640-430C-B363-43AD1C6ABFA3}" type="pres">
      <dgm:prSet presAssocID="{EC7EE86D-A674-4460-9613-4AB3A4FA27CA}" presName="iconRect" presStyleLbl="node1" presStyleIdx="0" presStyleCnt="2" custLinFactNeighborX="1736" custLinFactNeighborY="8256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5FA91989-EBE9-4195-BF40-04EFA111CA98}" type="pres">
      <dgm:prSet presAssocID="{EC7EE86D-A674-4460-9613-4AB3A4FA27CA}" presName="spaceRect" presStyleCnt="0"/>
      <dgm:spPr/>
    </dgm:pt>
    <dgm:pt modelId="{B604A070-E660-442C-A648-4A1477F4CB07}" type="pres">
      <dgm:prSet presAssocID="{EC7EE86D-A674-4460-9613-4AB3A4FA27CA}" presName="parTx" presStyleLbl="revTx" presStyleIdx="0" presStyleCnt="2" custLinFactNeighborX="-2765" custLinFactNeighborY="45831">
        <dgm:presLayoutVars>
          <dgm:chMax val="0"/>
          <dgm:chPref val="0"/>
        </dgm:presLayoutVars>
      </dgm:prSet>
      <dgm:spPr/>
    </dgm:pt>
    <dgm:pt modelId="{0D7F7580-7E9F-4CE5-B06C-EABFA56E8024}" type="pres">
      <dgm:prSet presAssocID="{59818A51-564E-4C1F-86DE-84A5B18D9A9B}" presName="sibTrans" presStyleCnt="0"/>
      <dgm:spPr/>
    </dgm:pt>
    <dgm:pt modelId="{D3DDBA8C-C754-4E9F-A448-26EF12354395}" type="pres">
      <dgm:prSet presAssocID="{36C6AE5C-2585-43F3-84C8-5C976E1A6A2E}" presName="compNode" presStyleCnt="0"/>
      <dgm:spPr/>
    </dgm:pt>
    <dgm:pt modelId="{51734254-4967-433A-BC42-9D3504141ED9}" type="pres">
      <dgm:prSet presAssocID="{36C6AE5C-2585-43F3-84C8-5C976E1A6A2E}" presName="bgRect" presStyleLbl="bgShp" presStyleIdx="1" presStyleCnt="2" custLinFactNeighborX="848" custLinFactNeighborY="60359"/>
      <dgm:spPr/>
    </dgm:pt>
    <dgm:pt modelId="{A92077D4-934A-4116-B5F4-D9E78852EA82}" type="pres">
      <dgm:prSet presAssocID="{36C6AE5C-2585-43F3-84C8-5C976E1A6A2E}" presName="iconRect" presStyleLbl="node1" presStyleIdx="1" presStyleCnt="2" custLinFactY="4172" custLinFactNeighborX="3448" custLinFactNeighborY="100000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C060A185-E430-4A7C-BFA0-82F265242FE1}" type="pres">
      <dgm:prSet presAssocID="{36C6AE5C-2585-43F3-84C8-5C976E1A6A2E}" presName="spaceRect" presStyleCnt="0"/>
      <dgm:spPr/>
    </dgm:pt>
    <dgm:pt modelId="{FDB76777-3B28-4318-BF45-5CC281AD4155}" type="pres">
      <dgm:prSet presAssocID="{36C6AE5C-2585-43F3-84C8-5C976E1A6A2E}" presName="parTx" presStyleLbl="revTx" presStyleIdx="1" presStyleCnt="2" custLinFactNeighborX="-591" custLinFactNeighborY="57295">
        <dgm:presLayoutVars>
          <dgm:chMax val="0"/>
          <dgm:chPref val="0"/>
        </dgm:presLayoutVars>
      </dgm:prSet>
      <dgm:spPr/>
    </dgm:pt>
  </dgm:ptLst>
  <dgm:cxnLst>
    <dgm:cxn modelId="{AAD57315-AAB5-4160-AB01-365B58DC7843}" type="presOf" srcId="{2A2567FF-FDA1-4F70-88C4-207F6A731B98}" destId="{91C10C4C-3BB4-4945-9E4B-89E54980CDFE}" srcOrd="0" destOrd="0" presId="urn:microsoft.com/office/officeart/2018/2/layout/IconVerticalSolidList"/>
    <dgm:cxn modelId="{22AAEB51-C044-4A24-8913-10D56DE20D59}" type="presOf" srcId="{EC7EE86D-A674-4460-9613-4AB3A4FA27CA}" destId="{B604A070-E660-442C-A648-4A1477F4CB07}" srcOrd="0" destOrd="0" presId="urn:microsoft.com/office/officeart/2018/2/layout/IconVerticalSolidList"/>
    <dgm:cxn modelId="{FB0E7062-8D04-41B9-9C2E-E46DDA365625}" type="presOf" srcId="{36C6AE5C-2585-43F3-84C8-5C976E1A6A2E}" destId="{FDB76777-3B28-4318-BF45-5CC281AD4155}" srcOrd="0" destOrd="0" presId="urn:microsoft.com/office/officeart/2018/2/layout/IconVerticalSolidList"/>
    <dgm:cxn modelId="{2557BD6C-82CC-4920-A7AE-1E1094EDA215}" srcId="{2A2567FF-FDA1-4F70-88C4-207F6A731B98}" destId="{36C6AE5C-2585-43F3-84C8-5C976E1A6A2E}" srcOrd="1" destOrd="0" parTransId="{496E47C1-CF6A-49D2-89D8-8F65D7A93E02}" sibTransId="{D61E4925-4283-478F-BD65-848B0BA47C33}"/>
    <dgm:cxn modelId="{5E257572-DFD9-4DD5-AF26-4E4DCDF735C9}" srcId="{2A2567FF-FDA1-4F70-88C4-207F6A731B98}" destId="{EC7EE86D-A674-4460-9613-4AB3A4FA27CA}" srcOrd="0" destOrd="0" parTransId="{E0F47E67-0A63-4CA7-81F9-B7F023C4BE25}" sibTransId="{59818A51-564E-4C1F-86DE-84A5B18D9A9B}"/>
    <dgm:cxn modelId="{267E8E60-31DE-41E5-86AE-8FAB4C5F9AAB}" type="presParOf" srcId="{91C10C4C-3BB4-4945-9E4B-89E54980CDFE}" destId="{834E9965-25EE-41EF-B8DF-F7E922667807}" srcOrd="0" destOrd="0" presId="urn:microsoft.com/office/officeart/2018/2/layout/IconVerticalSolidList"/>
    <dgm:cxn modelId="{3F6AD147-1544-4A67-A7C8-0599000B3A65}" type="presParOf" srcId="{834E9965-25EE-41EF-B8DF-F7E922667807}" destId="{3F52EE7D-EE38-43EB-8C0D-E7E94628E7D4}" srcOrd="0" destOrd="0" presId="urn:microsoft.com/office/officeart/2018/2/layout/IconVerticalSolidList"/>
    <dgm:cxn modelId="{D59C5436-E981-47C8-B0E3-A0C07B9D8326}" type="presParOf" srcId="{834E9965-25EE-41EF-B8DF-F7E922667807}" destId="{F046A17C-8640-430C-B363-43AD1C6ABFA3}" srcOrd="1" destOrd="0" presId="urn:microsoft.com/office/officeart/2018/2/layout/IconVerticalSolidList"/>
    <dgm:cxn modelId="{57DBA36C-4249-4198-8941-C352311D1F2E}" type="presParOf" srcId="{834E9965-25EE-41EF-B8DF-F7E922667807}" destId="{5FA91989-EBE9-4195-BF40-04EFA111CA98}" srcOrd="2" destOrd="0" presId="urn:microsoft.com/office/officeart/2018/2/layout/IconVerticalSolidList"/>
    <dgm:cxn modelId="{8E16976B-964B-415B-A0CC-F6050352F412}" type="presParOf" srcId="{834E9965-25EE-41EF-B8DF-F7E922667807}" destId="{B604A070-E660-442C-A648-4A1477F4CB07}" srcOrd="3" destOrd="0" presId="urn:microsoft.com/office/officeart/2018/2/layout/IconVerticalSolidList"/>
    <dgm:cxn modelId="{66194BB8-6064-4A31-8A86-34A08DADDF40}" type="presParOf" srcId="{91C10C4C-3BB4-4945-9E4B-89E54980CDFE}" destId="{0D7F7580-7E9F-4CE5-B06C-EABFA56E8024}" srcOrd="1" destOrd="0" presId="urn:microsoft.com/office/officeart/2018/2/layout/IconVerticalSolidList"/>
    <dgm:cxn modelId="{55AC9FCC-B527-4DFC-81D6-79F2798BC2B1}" type="presParOf" srcId="{91C10C4C-3BB4-4945-9E4B-89E54980CDFE}" destId="{D3DDBA8C-C754-4E9F-A448-26EF12354395}" srcOrd="2" destOrd="0" presId="urn:microsoft.com/office/officeart/2018/2/layout/IconVerticalSolidList"/>
    <dgm:cxn modelId="{903C7775-904B-4162-95BF-108E12E3D9FA}" type="presParOf" srcId="{D3DDBA8C-C754-4E9F-A448-26EF12354395}" destId="{51734254-4967-433A-BC42-9D3504141ED9}" srcOrd="0" destOrd="0" presId="urn:microsoft.com/office/officeart/2018/2/layout/IconVerticalSolidList"/>
    <dgm:cxn modelId="{4D3F8763-5769-4F60-A792-04F72701E8DA}" type="presParOf" srcId="{D3DDBA8C-C754-4E9F-A448-26EF12354395}" destId="{A92077D4-934A-4116-B5F4-D9E78852EA82}" srcOrd="1" destOrd="0" presId="urn:microsoft.com/office/officeart/2018/2/layout/IconVerticalSolidList"/>
    <dgm:cxn modelId="{65DE0CE9-854C-4BB5-B415-B30EA36D171B}" type="presParOf" srcId="{D3DDBA8C-C754-4E9F-A448-26EF12354395}" destId="{C060A185-E430-4A7C-BFA0-82F265242FE1}" srcOrd="2" destOrd="0" presId="urn:microsoft.com/office/officeart/2018/2/layout/IconVerticalSolidList"/>
    <dgm:cxn modelId="{0123D5AB-6182-46E3-94EC-953FE72FF814}" type="presParOf" srcId="{D3DDBA8C-C754-4E9F-A448-26EF12354395}" destId="{FDB76777-3B28-4318-BF45-5CC281AD4155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52EE7D-EE38-43EB-8C0D-E7E94628E7D4}">
      <dsp:nvSpPr>
        <dsp:cNvPr id="0" name=""/>
        <dsp:cNvSpPr/>
      </dsp:nvSpPr>
      <dsp:spPr>
        <a:xfrm>
          <a:off x="0" y="1597559"/>
          <a:ext cx="4971603" cy="149387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046A17C-8640-430C-B363-43AD1C6ABFA3}">
      <dsp:nvSpPr>
        <dsp:cNvPr id="0" name=""/>
        <dsp:cNvSpPr/>
      </dsp:nvSpPr>
      <dsp:spPr>
        <a:xfrm>
          <a:off x="466160" y="1823674"/>
          <a:ext cx="821630" cy="82163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04A070-E660-442C-A648-4A1477F4CB07}">
      <dsp:nvSpPr>
        <dsp:cNvPr id="0" name=""/>
        <dsp:cNvSpPr/>
      </dsp:nvSpPr>
      <dsp:spPr>
        <a:xfrm>
          <a:off x="1635667" y="1493839"/>
          <a:ext cx="3246178" cy="14938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102" tIns="158102" rIns="158102" bIns="158102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500" kern="1200" dirty="0"/>
            <a:t>Hashim </a:t>
          </a:r>
          <a:r>
            <a:rPr lang="en-IN" sz="2500" kern="1200" dirty="0" err="1"/>
            <a:t>showkat</a:t>
          </a:r>
          <a:endParaRPr lang="en-IN" sz="2500" kern="1200" dirty="0"/>
        </a:p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500" kern="1200" dirty="0"/>
            <a:t>T. </a:t>
          </a:r>
          <a:r>
            <a:rPr lang="en-IN" sz="2500" kern="1200" dirty="0" err="1"/>
            <a:t>Akhayeva</a:t>
          </a:r>
          <a:r>
            <a:rPr lang="en-IN" sz="2500" kern="1200" dirty="0"/>
            <a:t> </a:t>
          </a:r>
          <a:endParaRPr lang="en-US" sz="2500" kern="1200" dirty="0"/>
        </a:p>
      </dsp:txBody>
      <dsp:txXfrm>
        <a:off x="1635667" y="1493839"/>
        <a:ext cx="3246178" cy="1493874"/>
      </dsp:txXfrm>
    </dsp:sp>
    <dsp:sp modelId="{51734254-4967-433A-BC42-9D3504141ED9}">
      <dsp:nvSpPr>
        <dsp:cNvPr id="0" name=""/>
        <dsp:cNvSpPr/>
      </dsp:nvSpPr>
      <dsp:spPr>
        <a:xfrm>
          <a:off x="0" y="3485706"/>
          <a:ext cx="4971603" cy="149387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2077D4-934A-4116-B5F4-D9E78852EA82}">
      <dsp:nvSpPr>
        <dsp:cNvPr id="0" name=""/>
        <dsp:cNvSpPr/>
      </dsp:nvSpPr>
      <dsp:spPr>
        <a:xfrm>
          <a:off x="480226" y="3868555"/>
          <a:ext cx="821630" cy="82163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B76777-3B28-4318-BF45-5CC281AD4155}">
      <dsp:nvSpPr>
        <dsp:cNvPr id="0" name=""/>
        <dsp:cNvSpPr/>
      </dsp:nvSpPr>
      <dsp:spPr>
        <a:xfrm>
          <a:off x="1706239" y="3485706"/>
          <a:ext cx="3246178" cy="14938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102" tIns="158102" rIns="158102" bIns="158102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500" kern="1200" dirty="0"/>
            <a:t>Higher school of medicine </a:t>
          </a:r>
          <a:endParaRPr lang="en-US" sz="2500" kern="1200" dirty="0"/>
        </a:p>
      </dsp:txBody>
      <dsp:txXfrm>
        <a:off x="1706239" y="3485706"/>
        <a:ext cx="3246178" cy="14938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4/19/21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4/19/21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80261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4/19/21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833405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4/19/21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324433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4/19/21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22056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4/19/21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925468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4/19/21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146265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4/19/21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552655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4/19/21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625975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4/19/21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631723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4/19/21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66627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2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4/19/21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4/19/21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8076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4/19/21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38963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4/19/21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4/19/21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4/19/21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4/19/21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67537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4/19/21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76399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4/19/21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1933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4/19/21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56635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slideLayout" Target="../slideLayouts/slideLayout18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7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6" Type="http://schemas.openxmlformats.org/officeDocument/2006/relationships/slideLayout" Target="../slideLayouts/slideLayout21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Relationship Id="rId14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8000"/>
                </a:lnTo>
                <a:lnTo>
                  <a:pt x="9144000" y="6858000"/>
                </a:lnTo>
                <a:lnTo>
                  <a:pt x="9144000" y="0"/>
                </a:lnTo>
                <a:close/>
              </a:path>
            </a:pathLst>
          </a:custGeom>
          <a:solidFill>
            <a:srgbClr val="1E487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28650" y="2960370"/>
            <a:ext cx="7886700" cy="13665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5940" y="1565909"/>
            <a:ext cx="7996555" cy="432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4/19/21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4/19/21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40249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  <p:sldLayoutId id="2147483680" r:id="rId14"/>
    <p:sldLayoutId id="2147483681" r:id="rId15"/>
    <p:sldLayoutId id="214748368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55AE6B0-AC9E-4167-806F-E9DB135FC4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60219" y="1318193"/>
            <a:ext cx="3195674" cy="40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12700"/>
            <a:r>
              <a:rPr lang="en-US" sz="5400" spc="-500" dirty="0">
                <a:solidFill>
                  <a:schemeClr val="tx2">
                    <a:lumMod val="10000"/>
                  </a:schemeClr>
                </a:solidFill>
                <a:latin typeface="Aldhabi" panose="020B0604020202020204" pitchFamily="2" charset="-78"/>
                <a:cs typeface="Aldhabi" panose="020B0604020202020204" pitchFamily="2" charset="-78"/>
              </a:rPr>
              <a:t>ANTICOAGULANTS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3523416A-383B-4FDC-B4C9-D8EDDFE9C0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96950" y="-8467"/>
            <a:ext cx="3575050" cy="6866467"/>
            <a:chOff x="7425267" y="-8467"/>
            <a:chExt cx="4766733" cy="6866467"/>
          </a:xfrm>
        </p:grpSpPr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CB0D29D5-3F7C-4197-821B-6D60A66CC0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347FB49A-3541-428A-AADE-682A3C505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Rectangle 23">
              <a:extLst>
                <a:ext uri="{FF2B5EF4-FFF2-40B4-BE49-F238E27FC236}">
                  <a16:creationId xmlns:a16="http://schemas.microsoft.com/office/drawing/2014/main" id="{D96F53DC-08F1-42C6-B558-B83D54B276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5">
              <a:extLst>
                <a:ext uri="{FF2B5EF4-FFF2-40B4-BE49-F238E27FC236}">
                  <a16:creationId xmlns:a16="http://schemas.microsoft.com/office/drawing/2014/main" id="{AFE48CAF-A51C-463F-A570-ED99439A5C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1F0C48B-50FF-4351-8207-16D0960483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7">
              <a:extLst>
                <a:ext uri="{FF2B5EF4-FFF2-40B4-BE49-F238E27FC236}">
                  <a16:creationId xmlns:a16="http://schemas.microsoft.com/office/drawing/2014/main" id="{300384B6-5ED6-4F91-A548-B706D83751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28">
              <a:extLst>
                <a:ext uri="{FF2B5EF4-FFF2-40B4-BE49-F238E27FC236}">
                  <a16:creationId xmlns:a16="http://schemas.microsoft.com/office/drawing/2014/main" id="{337AFFAE-C182-463C-9459-8AB3C69D9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9">
              <a:extLst>
                <a:ext uri="{FF2B5EF4-FFF2-40B4-BE49-F238E27FC236}">
                  <a16:creationId xmlns:a16="http://schemas.microsoft.com/office/drawing/2014/main" id="{510ACF17-C3F0-42BF-BDEB-D079277121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Isosceles Triangle 21">
              <a:extLst>
                <a:ext uri="{FF2B5EF4-FFF2-40B4-BE49-F238E27FC236}">
                  <a16:creationId xmlns:a16="http://schemas.microsoft.com/office/drawing/2014/main" id="{E804EFD0-B84E-476F-9FC6-6C4A42EA00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4" name="Rectangle 23">
            <a:extLst>
              <a:ext uri="{FF2B5EF4-FFF2-40B4-BE49-F238E27FC236}">
                <a16:creationId xmlns:a16="http://schemas.microsoft.com/office/drawing/2014/main" id="{87BD1F4E-A66D-4C06-86DA-8D56CA7A3B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83289" y="0"/>
            <a:ext cx="466071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bject 5"/>
          <p:cNvSpPr/>
          <p:nvPr/>
        </p:nvSpPr>
        <p:spPr>
          <a:xfrm>
            <a:off x="4221699" y="143510"/>
            <a:ext cx="4593369" cy="197063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7" name="object 3">
            <a:extLst>
              <a:ext uri="{FF2B5EF4-FFF2-40B4-BE49-F238E27FC236}">
                <a16:creationId xmlns:a16="http://schemas.microsoft.com/office/drawing/2014/main" id="{B2FE520E-FF28-49CC-9FF2-E5A34AA30B9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02256671"/>
              </p:ext>
            </p:extLst>
          </p:nvPr>
        </p:nvGraphicFramePr>
        <p:xfrm>
          <a:off x="3687414" y="944563"/>
          <a:ext cx="4971603" cy="49795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233679"/>
            <a:ext cx="2346325" cy="1305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800" b="1" spc="-280" dirty="0">
                <a:latin typeface="Arial"/>
                <a:cs typeface="Arial"/>
              </a:rPr>
              <a:t>Low </a:t>
            </a:r>
            <a:r>
              <a:rPr sz="2800" b="1" spc="-150" dirty="0">
                <a:latin typeface="Arial"/>
                <a:cs typeface="Arial"/>
              </a:rPr>
              <a:t>Molecular  </a:t>
            </a:r>
            <a:r>
              <a:rPr sz="2800" b="1" spc="-160" dirty="0">
                <a:latin typeface="Arial"/>
                <a:cs typeface="Arial"/>
              </a:rPr>
              <a:t>Weight</a:t>
            </a:r>
            <a:r>
              <a:rPr sz="2800" b="1" spc="-210" dirty="0">
                <a:latin typeface="Arial"/>
                <a:cs typeface="Arial"/>
              </a:rPr>
              <a:t> </a:t>
            </a:r>
            <a:r>
              <a:rPr sz="2800" b="1" spc="-175" dirty="0">
                <a:latin typeface="Arial"/>
                <a:cs typeface="Arial"/>
              </a:rPr>
              <a:t>Heparin  </a:t>
            </a:r>
            <a:r>
              <a:rPr sz="2800" b="1" spc="-155" dirty="0">
                <a:latin typeface="Arial"/>
                <a:cs typeface="Arial"/>
              </a:rPr>
              <a:t>(LMWH)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653790" y="595629"/>
            <a:ext cx="114935" cy="762000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996690" y="610870"/>
            <a:ext cx="4366895" cy="1676400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2000" b="1" dirty="0">
                <a:solidFill>
                  <a:srgbClr val="FFFF00"/>
                </a:solidFill>
                <a:latin typeface="Arial"/>
                <a:cs typeface="Arial"/>
              </a:rPr>
              <a:t>MW </a:t>
            </a:r>
            <a:r>
              <a:rPr sz="2000" b="1" spc="-114" dirty="0">
                <a:solidFill>
                  <a:srgbClr val="FFFF00"/>
                </a:solidFill>
                <a:latin typeface="Arial"/>
                <a:cs typeface="Arial"/>
              </a:rPr>
              <a:t>: </a:t>
            </a:r>
            <a:r>
              <a:rPr sz="2000" spc="-100" dirty="0">
                <a:solidFill>
                  <a:srgbClr val="FFFFFF"/>
                </a:solidFill>
                <a:latin typeface="Arial"/>
                <a:cs typeface="Arial"/>
              </a:rPr>
              <a:t>2000 </a:t>
            </a:r>
            <a:r>
              <a:rPr sz="2000" spc="25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2000" spc="-1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100" dirty="0">
                <a:solidFill>
                  <a:srgbClr val="FFFFFF"/>
                </a:solidFill>
                <a:latin typeface="Arial"/>
                <a:cs typeface="Arial"/>
              </a:rPr>
              <a:t>6000</a:t>
            </a:r>
            <a:endParaRPr sz="20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500"/>
              </a:spcBef>
            </a:pPr>
            <a:r>
              <a:rPr sz="2000" b="1" spc="-120" dirty="0">
                <a:solidFill>
                  <a:srgbClr val="FFFF00"/>
                </a:solidFill>
                <a:latin typeface="Arial"/>
                <a:cs typeface="Arial"/>
              </a:rPr>
              <a:t>MOA: </a:t>
            </a:r>
            <a:r>
              <a:rPr sz="2000" spc="-110" dirty="0">
                <a:solidFill>
                  <a:srgbClr val="FFFFFF"/>
                </a:solidFill>
                <a:latin typeface="Arial"/>
                <a:cs typeface="Arial"/>
              </a:rPr>
              <a:t>Acts </a:t>
            </a:r>
            <a:r>
              <a:rPr sz="2000" spc="-55" dirty="0">
                <a:solidFill>
                  <a:srgbClr val="FFFFFF"/>
                </a:solidFill>
                <a:latin typeface="Arial"/>
                <a:cs typeface="Arial"/>
              </a:rPr>
              <a:t>only </a:t>
            </a:r>
            <a:r>
              <a:rPr sz="2000" spc="-85" dirty="0">
                <a:solidFill>
                  <a:srgbClr val="FFFFFF"/>
                </a:solidFill>
                <a:latin typeface="Arial"/>
                <a:cs typeface="Arial"/>
              </a:rPr>
              <a:t>by </a:t>
            </a:r>
            <a:r>
              <a:rPr sz="2000" spc="-30" dirty="0">
                <a:solidFill>
                  <a:srgbClr val="FFFFFF"/>
                </a:solidFill>
                <a:latin typeface="Arial"/>
                <a:cs typeface="Arial"/>
              </a:rPr>
              <a:t>interfering </a:t>
            </a:r>
            <a:r>
              <a:rPr sz="2000" spc="5" dirty="0">
                <a:solidFill>
                  <a:srgbClr val="FFFFFF"/>
                </a:solidFill>
                <a:latin typeface="Arial"/>
                <a:cs typeface="Arial"/>
              </a:rPr>
              <a:t>with </a:t>
            </a:r>
            <a:r>
              <a:rPr sz="2000" spc="-225" dirty="0">
                <a:solidFill>
                  <a:srgbClr val="FFFFFF"/>
                </a:solidFill>
                <a:latin typeface="Arial"/>
                <a:cs typeface="Arial"/>
              </a:rPr>
              <a:t>Xa </a:t>
            </a:r>
            <a:r>
              <a:rPr sz="2000" spc="-120" dirty="0">
                <a:solidFill>
                  <a:srgbClr val="FFFFFF"/>
                </a:solidFill>
                <a:latin typeface="Arial"/>
                <a:cs typeface="Arial"/>
              </a:rPr>
              <a:t>–  </a:t>
            </a:r>
            <a:r>
              <a:rPr sz="2000" spc="-70" dirty="0">
                <a:solidFill>
                  <a:srgbClr val="FFFFFF"/>
                </a:solidFill>
                <a:latin typeface="Arial"/>
                <a:cs typeface="Arial"/>
              </a:rPr>
              <a:t>inducing </a:t>
            </a:r>
            <a:r>
              <a:rPr sz="2000" spc="-45" dirty="0">
                <a:solidFill>
                  <a:srgbClr val="FFFFFF"/>
                </a:solidFill>
                <a:latin typeface="Arial"/>
                <a:cs typeface="Arial"/>
              </a:rPr>
              <a:t>conformational </a:t>
            </a:r>
            <a:r>
              <a:rPr sz="2000" spc="-120" dirty="0">
                <a:solidFill>
                  <a:srgbClr val="FFFFFF"/>
                </a:solidFill>
                <a:latin typeface="Arial"/>
                <a:cs typeface="Arial"/>
              </a:rPr>
              <a:t>change </a:t>
            </a:r>
            <a:r>
              <a:rPr sz="2000" spc="-30" dirty="0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sz="2000" spc="-215" dirty="0">
                <a:solidFill>
                  <a:srgbClr val="FFFFFF"/>
                </a:solidFill>
                <a:latin typeface="Arial"/>
                <a:cs typeface="Arial"/>
              </a:rPr>
              <a:t>AT </a:t>
            </a:r>
            <a:r>
              <a:rPr sz="2000" spc="-55" dirty="0">
                <a:solidFill>
                  <a:srgbClr val="FFFFFF"/>
                </a:solidFill>
                <a:latin typeface="Arial"/>
                <a:cs typeface="Arial"/>
              </a:rPr>
              <a:t>III</a:t>
            </a:r>
            <a:r>
              <a:rPr sz="2000" spc="-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120" dirty="0">
                <a:solidFill>
                  <a:srgbClr val="FFFFFF"/>
                </a:solidFill>
                <a:latin typeface="Arial"/>
                <a:cs typeface="Arial"/>
              </a:rPr>
              <a:t>–  </a:t>
            </a:r>
            <a:r>
              <a:rPr sz="2000" spc="-75" dirty="0">
                <a:solidFill>
                  <a:srgbClr val="FFFFFF"/>
                </a:solidFill>
                <a:latin typeface="Arial"/>
                <a:cs typeface="Arial"/>
              </a:rPr>
              <a:t>smaller </a:t>
            </a:r>
            <a:r>
              <a:rPr sz="2000" spc="-30" dirty="0">
                <a:solidFill>
                  <a:srgbClr val="FFFFFF"/>
                </a:solidFill>
                <a:latin typeface="Arial"/>
                <a:cs typeface="Arial"/>
              </a:rPr>
              <a:t>effect </a:t>
            </a:r>
            <a:r>
              <a:rPr sz="2000" spc="-65" dirty="0">
                <a:solidFill>
                  <a:srgbClr val="FFFFFF"/>
                </a:solidFill>
                <a:latin typeface="Arial"/>
                <a:cs typeface="Arial"/>
              </a:rPr>
              <a:t>on </a:t>
            </a:r>
            <a:r>
              <a:rPr sz="2000" spc="-240" dirty="0">
                <a:solidFill>
                  <a:srgbClr val="FFFFFF"/>
                </a:solidFill>
                <a:latin typeface="Arial"/>
                <a:cs typeface="Arial"/>
              </a:rPr>
              <a:t>aPTT </a:t>
            </a:r>
            <a:r>
              <a:rPr sz="2000" spc="-120" dirty="0">
                <a:solidFill>
                  <a:srgbClr val="FFFFFF"/>
                </a:solidFill>
                <a:latin typeface="Arial"/>
                <a:cs typeface="Arial"/>
              </a:rPr>
              <a:t>– </a:t>
            </a:r>
            <a:r>
              <a:rPr sz="2000" spc="-55" dirty="0">
                <a:solidFill>
                  <a:srgbClr val="FFFFFF"/>
                </a:solidFill>
                <a:latin typeface="Arial"/>
                <a:cs typeface="Arial"/>
              </a:rPr>
              <a:t>whole </a:t>
            </a:r>
            <a:r>
              <a:rPr sz="2000" spc="-50" dirty="0">
                <a:solidFill>
                  <a:srgbClr val="FFFFFF"/>
                </a:solidFill>
                <a:latin typeface="Arial"/>
                <a:cs typeface="Arial"/>
              </a:rPr>
              <a:t>blood  </a:t>
            </a:r>
            <a:r>
              <a:rPr sz="2000" spc="-30" dirty="0">
                <a:solidFill>
                  <a:srgbClr val="FFFFFF"/>
                </a:solidFill>
                <a:latin typeface="Arial"/>
                <a:cs typeface="Arial"/>
              </a:rPr>
              <a:t>clotting</a:t>
            </a:r>
            <a:r>
              <a:rPr sz="2000" spc="-1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20" dirty="0">
                <a:solidFill>
                  <a:srgbClr val="FFFFFF"/>
                </a:solidFill>
                <a:latin typeface="Arial"/>
                <a:cs typeface="Arial"/>
              </a:rPr>
              <a:t>time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110990" y="2912109"/>
            <a:ext cx="153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–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110990" y="3462020"/>
            <a:ext cx="153035" cy="685800"/>
          </a:xfrm>
          <a:prstGeom prst="rect">
            <a:avLst/>
          </a:prstGeom>
        </p:spPr>
        <p:txBody>
          <a:bodyPr vert="horz" wrap="square" lIns="0" tIns="685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–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39"/>
              </a:spcBef>
            </a:pP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–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110990" y="2319020"/>
            <a:ext cx="4215765" cy="2115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marR="103505" indent="-285750">
              <a:lnSpc>
                <a:spcPct val="100000"/>
              </a:lnSpc>
              <a:spcBef>
                <a:spcPts val="100"/>
              </a:spcBef>
              <a:tabLst>
                <a:tab pos="297815" algn="l"/>
              </a:tabLst>
            </a:pPr>
            <a:r>
              <a:rPr sz="2700" baseline="3086" dirty="0">
                <a:solidFill>
                  <a:srgbClr val="FFFFFF"/>
                </a:solidFill>
                <a:latin typeface="Arial"/>
                <a:cs typeface="Arial"/>
              </a:rPr>
              <a:t>–	</a:t>
            </a:r>
            <a:r>
              <a:rPr sz="1800" spc="-140" dirty="0">
                <a:solidFill>
                  <a:srgbClr val="FFFFFF"/>
                </a:solidFill>
                <a:latin typeface="Arial"/>
                <a:cs typeface="Arial"/>
              </a:rPr>
              <a:t>Lesser </a:t>
            </a:r>
            <a:r>
              <a:rPr sz="1800" spc="-30" dirty="0">
                <a:solidFill>
                  <a:srgbClr val="FFFFFF"/>
                </a:solidFill>
                <a:latin typeface="Arial"/>
                <a:cs typeface="Arial"/>
              </a:rPr>
              <a:t>antipatelet </a:t>
            </a:r>
            <a:r>
              <a:rPr sz="1800" spc="-50" dirty="0">
                <a:solidFill>
                  <a:srgbClr val="FFFFFF"/>
                </a:solidFill>
                <a:latin typeface="Arial"/>
                <a:cs typeface="Arial"/>
              </a:rPr>
              <a:t>action </a:t>
            </a:r>
            <a:r>
              <a:rPr sz="1800" spc="-85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1800" spc="-30" dirty="0">
                <a:solidFill>
                  <a:srgbClr val="FFFFFF"/>
                </a:solidFill>
                <a:latin typeface="Arial"/>
                <a:cs typeface="Arial"/>
              </a:rPr>
              <a:t>lower  </a:t>
            </a:r>
            <a:r>
              <a:rPr sz="1800" spc="-75" dirty="0">
                <a:solidFill>
                  <a:srgbClr val="FFFFFF"/>
                </a:solidFill>
                <a:latin typeface="Arial"/>
                <a:cs typeface="Arial"/>
              </a:rPr>
              <a:t>incidence 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1800" spc="-75" dirty="0">
                <a:solidFill>
                  <a:srgbClr val="FFFFFF"/>
                </a:solidFill>
                <a:latin typeface="Arial"/>
                <a:cs typeface="Arial"/>
              </a:rPr>
              <a:t>haemorrhagic</a:t>
            </a:r>
            <a:r>
              <a:rPr sz="1800" spc="-2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-65" dirty="0">
                <a:solidFill>
                  <a:srgbClr val="FFFFFF"/>
                </a:solidFill>
                <a:latin typeface="Arial"/>
                <a:cs typeface="Arial"/>
              </a:rPr>
              <a:t>complications</a:t>
            </a:r>
            <a:endParaRPr sz="1800" dirty="0">
              <a:latin typeface="Arial"/>
              <a:cs typeface="Arial"/>
            </a:endParaRPr>
          </a:p>
          <a:p>
            <a:pPr marL="298450" marR="5080">
              <a:lnSpc>
                <a:spcPct val="100000"/>
              </a:lnSpc>
              <a:spcBef>
                <a:spcPts val="450"/>
              </a:spcBef>
            </a:pPr>
            <a:r>
              <a:rPr sz="1800" spc="-40" dirty="0">
                <a:solidFill>
                  <a:srgbClr val="FFFFFF"/>
                </a:solidFill>
                <a:latin typeface="Arial"/>
                <a:cs typeface="Arial"/>
              </a:rPr>
              <a:t>Better </a:t>
            </a:r>
            <a:r>
              <a:rPr sz="1800" spc="-55" dirty="0">
                <a:solidFill>
                  <a:srgbClr val="FFFFFF"/>
                </a:solidFill>
                <a:latin typeface="Arial"/>
                <a:cs typeface="Arial"/>
              </a:rPr>
              <a:t>Bioavailability </a:t>
            </a:r>
            <a:r>
              <a:rPr sz="1800" spc="-60" dirty="0">
                <a:solidFill>
                  <a:srgbClr val="FFFFFF"/>
                </a:solidFill>
                <a:latin typeface="Arial"/>
                <a:cs typeface="Arial"/>
              </a:rPr>
              <a:t>on </a:t>
            </a:r>
            <a:r>
              <a:rPr sz="1800" spc="-365" dirty="0">
                <a:solidFill>
                  <a:srgbClr val="FF0000"/>
                </a:solidFill>
                <a:latin typeface="Arial"/>
                <a:cs typeface="Arial"/>
              </a:rPr>
              <a:t>SC</a:t>
            </a:r>
            <a:r>
              <a:rPr sz="1800" spc="-3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-40" dirty="0">
                <a:solidFill>
                  <a:srgbClr val="FFFFFF"/>
                </a:solidFill>
                <a:latin typeface="Arial"/>
                <a:cs typeface="Arial"/>
              </a:rPr>
              <a:t>administration  </a:t>
            </a:r>
            <a:r>
              <a:rPr sz="1800" spc="-90" dirty="0">
                <a:solidFill>
                  <a:srgbClr val="FFFFFF"/>
                </a:solidFill>
                <a:latin typeface="Arial"/>
                <a:cs typeface="Arial"/>
              </a:rPr>
              <a:t>(once </a:t>
            </a:r>
            <a:r>
              <a:rPr sz="1800" spc="-55" dirty="0">
                <a:solidFill>
                  <a:srgbClr val="FFFFFF"/>
                </a:solidFill>
                <a:latin typeface="Arial"/>
                <a:cs typeface="Arial"/>
              </a:rPr>
              <a:t>daily</a:t>
            </a:r>
            <a:r>
              <a:rPr sz="1800" spc="-10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-85" dirty="0">
                <a:solidFill>
                  <a:srgbClr val="FFFFFF"/>
                </a:solidFill>
                <a:latin typeface="Arial"/>
                <a:cs typeface="Arial"/>
              </a:rPr>
              <a:t>dosing)</a:t>
            </a:r>
            <a:endParaRPr sz="1800" dirty="0">
              <a:latin typeface="Arial"/>
              <a:cs typeface="Arial"/>
            </a:endParaRPr>
          </a:p>
          <a:p>
            <a:pPr marL="298450">
              <a:lnSpc>
                <a:spcPct val="100000"/>
              </a:lnSpc>
              <a:spcBef>
                <a:spcPts val="439"/>
              </a:spcBef>
            </a:pPr>
            <a:r>
              <a:rPr sz="1800" spc="-40" dirty="0">
                <a:solidFill>
                  <a:srgbClr val="FFFFFF"/>
                </a:solidFill>
                <a:latin typeface="Arial"/>
                <a:cs typeface="Arial"/>
              </a:rPr>
              <a:t>Better half </a:t>
            </a:r>
            <a:r>
              <a:rPr sz="1800" spc="-15" dirty="0">
                <a:solidFill>
                  <a:srgbClr val="FFFFFF"/>
                </a:solidFill>
                <a:latin typeface="Arial"/>
                <a:cs typeface="Arial"/>
              </a:rPr>
              <a:t>life </a:t>
            </a:r>
            <a:r>
              <a:rPr sz="1800" spc="-75" dirty="0">
                <a:solidFill>
                  <a:srgbClr val="FF0000"/>
                </a:solidFill>
                <a:latin typeface="Arial"/>
                <a:cs typeface="Arial"/>
              </a:rPr>
              <a:t>(4-6</a:t>
            </a:r>
            <a:r>
              <a:rPr sz="1800" spc="-29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spc="-105" dirty="0">
                <a:solidFill>
                  <a:srgbClr val="FF0000"/>
                </a:solidFill>
                <a:latin typeface="Arial"/>
                <a:cs typeface="Arial"/>
              </a:rPr>
              <a:t>Hrs)</a:t>
            </a:r>
            <a:endParaRPr sz="1800" dirty="0">
              <a:solidFill>
                <a:srgbClr val="FF0000"/>
              </a:solidFill>
              <a:latin typeface="Arial"/>
              <a:cs typeface="Arial"/>
            </a:endParaRPr>
          </a:p>
          <a:p>
            <a:pPr marL="298450" marR="120650">
              <a:lnSpc>
                <a:spcPct val="100000"/>
              </a:lnSpc>
              <a:spcBef>
                <a:spcPts val="450"/>
              </a:spcBef>
            </a:pPr>
            <a:r>
              <a:rPr sz="1800" spc="-70" dirty="0">
                <a:solidFill>
                  <a:srgbClr val="FFFFFF"/>
                </a:solidFill>
                <a:latin typeface="Arial"/>
                <a:cs typeface="Arial"/>
              </a:rPr>
              <a:t>Laboratory </a:t>
            </a:r>
            <a:r>
              <a:rPr sz="1800" spc="-35" dirty="0">
                <a:solidFill>
                  <a:srgbClr val="FFFFFF"/>
                </a:solidFill>
                <a:latin typeface="Arial"/>
                <a:cs typeface="Arial"/>
              </a:rPr>
              <a:t>monitoring </a:t>
            </a:r>
            <a:r>
              <a:rPr sz="1800" spc="-5" dirty="0">
                <a:solidFill>
                  <a:srgbClr val="FF0000"/>
                </a:solidFill>
                <a:latin typeface="Arial"/>
                <a:cs typeface="Arial"/>
              </a:rPr>
              <a:t>not </a:t>
            </a:r>
            <a:r>
              <a:rPr sz="1800" spc="-85" dirty="0">
                <a:solidFill>
                  <a:srgbClr val="FF0000"/>
                </a:solidFill>
                <a:latin typeface="Arial"/>
                <a:cs typeface="Arial"/>
              </a:rPr>
              <a:t>needed</a:t>
            </a:r>
            <a:r>
              <a:rPr sz="1800" spc="-24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spc="-190" dirty="0">
                <a:solidFill>
                  <a:srgbClr val="FF0000"/>
                </a:solidFill>
                <a:latin typeface="Arial"/>
                <a:cs typeface="Arial"/>
              </a:rPr>
              <a:t>(aPTT  </a:t>
            </a:r>
            <a:r>
              <a:rPr sz="1800" spc="-85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1800" spc="-30" dirty="0">
                <a:solidFill>
                  <a:srgbClr val="FFFFFF"/>
                </a:solidFill>
                <a:latin typeface="Arial"/>
                <a:cs typeface="Arial"/>
              </a:rPr>
              <a:t>clotting </a:t>
            </a:r>
            <a:r>
              <a:rPr sz="1800" spc="-20" dirty="0">
                <a:solidFill>
                  <a:srgbClr val="FFFFFF"/>
                </a:solidFill>
                <a:latin typeface="Arial"/>
                <a:cs typeface="Arial"/>
              </a:rPr>
              <a:t>time </a:t>
            </a:r>
            <a:r>
              <a:rPr sz="1800" spc="-50" dirty="0">
                <a:solidFill>
                  <a:srgbClr val="FFFFFF"/>
                </a:solidFill>
                <a:latin typeface="Arial"/>
                <a:cs typeface="Arial"/>
              </a:rPr>
              <a:t>affected</a:t>
            </a:r>
            <a:r>
              <a:rPr sz="1800" spc="-2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5" dirty="0">
                <a:solidFill>
                  <a:srgbClr val="FFFFFF"/>
                </a:solidFill>
                <a:latin typeface="Arial"/>
                <a:cs typeface="Arial"/>
              </a:rPr>
              <a:t>little)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653790" y="4458970"/>
            <a:ext cx="11493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996690" y="4472940"/>
            <a:ext cx="4551680" cy="1244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000" b="1" spc="-200" dirty="0">
                <a:solidFill>
                  <a:srgbClr val="FFFF00"/>
                </a:solidFill>
                <a:latin typeface="Arial"/>
                <a:cs typeface="Arial"/>
              </a:rPr>
              <a:t>Uses: </a:t>
            </a:r>
            <a:r>
              <a:rPr sz="2000" spc="-75" dirty="0">
                <a:solidFill>
                  <a:srgbClr val="FFFFFF"/>
                </a:solidFill>
                <a:latin typeface="Arial"/>
                <a:cs typeface="Arial"/>
              </a:rPr>
              <a:t>(1) </a:t>
            </a:r>
            <a:r>
              <a:rPr sz="2000" spc="-95" dirty="0">
                <a:solidFill>
                  <a:srgbClr val="FFFFFF"/>
                </a:solidFill>
                <a:latin typeface="Arial"/>
                <a:cs typeface="Arial"/>
              </a:rPr>
              <a:t>Prophylaxis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2000" spc="-220" dirty="0">
                <a:solidFill>
                  <a:srgbClr val="FFFFFF"/>
                </a:solidFill>
                <a:latin typeface="Arial"/>
                <a:cs typeface="Arial"/>
              </a:rPr>
              <a:t>DVT </a:t>
            </a:r>
            <a:r>
              <a:rPr sz="2000" spc="-95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2000" spc="-90" dirty="0">
                <a:solidFill>
                  <a:srgbClr val="FFFFFF"/>
                </a:solidFill>
                <a:latin typeface="Arial"/>
                <a:cs typeface="Arial"/>
              </a:rPr>
              <a:t>Pulmonary  </a:t>
            </a:r>
            <a:r>
              <a:rPr sz="2000" spc="-75" dirty="0">
                <a:solidFill>
                  <a:srgbClr val="FFFFFF"/>
                </a:solidFill>
                <a:latin typeface="Arial"/>
                <a:cs typeface="Arial"/>
              </a:rPr>
              <a:t>embolism </a:t>
            </a:r>
            <a:r>
              <a:rPr sz="2000" spc="-30" dirty="0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sz="2000" spc="-110" dirty="0">
                <a:solidFill>
                  <a:srgbClr val="FFFFFF"/>
                </a:solidFill>
                <a:latin typeface="Arial"/>
                <a:cs typeface="Arial"/>
              </a:rPr>
              <a:t>Surgery, </a:t>
            </a:r>
            <a:r>
              <a:rPr sz="2000" spc="-60" dirty="0">
                <a:solidFill>
                  <a:srgbClr val="FFFFFF"/>
                </a:solidFill>
                <a:latin typeface="Arial"/>
                <a:cs typeface="Arial"/>
              </a:rPr>
              <a:t>stroke </a:t>
            </a:r>
            <a:r>
              <a:rPr sz="2000" spc="-95" dirty="0">
                <a:solidFill>
                  <a:srgbClr val="FFFFFF"/>
                </a:solidFill>
                <a:latin typeface="Arial"/>
                <a:cs typeface="Arial"/>
              </a:rPr>
              <a:t>and  </a:t>
            </a:r>
            <a:r>
              <a:rPr sz="2000" spc="-60" dirty="0">
                <a:solidFill>
                  <a:srgbClr val="FFFFFF"/>
                </a:solidFill>
                <a:latin typeface="Arial"/>
                <a:cs typeface="Arial"/>
              </a:rPr>
              <a:t>immobilized </a:t>
            </a:r>
            <a:r>
              <a:rPr sz="2000" spc="-50" dirty="0">
                <a:solidFill>
                  <a:srgbClr val="FFFFFF"/>
                </a:solidFill>
                <a:latin typeface="Arial"/>
                <a:cs typeface="Arial"/>
              </a:rPr>
              <a:t>patients </a:t>
            </a:r>
            <a:r>
              <a:rPr sz="2000" spc="-75" dirty="0">
                <a:solidFill>
                  <a:srgbClr val="FFFFFF"/>
                </a:solidFill>
                <a:latin typeface="Arial"/>
                <a:cs typeface="Arial"/>
              </a:rPr>
              <a:t>(2) </a:t>
            </a:r>
            <a:r>
              <a:rPr sz="2000" spc="-220" dirty="0">
                <a:solidFill>
                  <a:srgbClr val="FFFFFF"/>
                </a:solidFill>
                <a:latin typeface="Arial"/>
                <a:cs typeface="Arial"/>
              </a:rPr>
              <a:t>DVT </a:t>
            </a:r>
            <a:r>
              <a:rPr sz="2000" spc="-75" dirty="0">
                <a:solidFill>
                  <a:srgbClr val="FFFFFF"/>
                </a:solidFill>
                <a:latin typeface="Arial"/>
                <a:cs typeface="Arial"/>
              </a:rPr>
              <a:t>(3) </a:t>
            </a:r>
            <a:r>
              <a:rPr sz="2000" spc="-170" dirty="0">
                <a:solidFill>
                  <a:srgbClr val="FFFFFF"/>
                </a:solidFill>
                <a:latin typeface="Arial"/>
                <a:cs typeface="Arial"/>
              </a:rPr>
              <a:t>UA </a:t>
            </a:r>
            <a:r>
              <a:rPr sz="2000" spc="-95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2000" spc="-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MI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000" spc="-75" dirty="0">
                <a:solidFill>
                  <a:srgbClr val="FFFFFF"/>
                </a:solidFill>
                <a:latin typeface="Arial"/>
                <a:cs typeface="Arial"/>
              </a:rPr>
              <a:t>(4) </a:t>
            </a:r>
            <a:r>
              <a:rPr sz="2000" spc="-260" dirty="0">
                <a:solidFill>
                  <a:srgbClr val="FFFFFF"/>
                </a:solidFill>
                <a:latin typeface="Arial"/>
                <a:cs typeface="Arial"/>
              </a:rPr>
              <a:t>RHD </a:t>
            </a:r>
            <a:r>
              <a:rPr sz="2000" spc="-95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2000" spc="-240" dirty="0">
                <a:solidFill>
                  <a:srgbClr val="FFFFFF"/>
                </a:solidFill>
                <a:latin typeface="Arial"/>
                <a:cs typeface="Arial"/>
              </a:rPr>
              <a:t>AF </a:t>
            </a:r>
            <a:r>
              <a:rPr sz="2000" spc="-75" dirty="0">
                <a:solidFill>
                  <a:srgbClr val="FFFFFF"/>
                </a:solidFill>
                <a:latin typeface="Arial"/>
                <a:cs typeface="Arial"/>
              </a:rPr>
              <a:t>(5) </a:t>
            </a:r>
            <a:r>
              <a:rPr sz="2000" spc="-105" dirty="0">
                <a:solidFill>
                  <a:srgbClr val="FFFFFF"/>
                </a:solidFill>
                <a:latin typeface="Arial"/>
                <a:cs typeface="Arial"/>
              </a:rPr>
              <a:t>Haemodialysis</a:t>
            </a:r>
            <a:r>
              <a:rPr sz="2000" spc="-1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50" dirty="0">
                <a:solidFill>
                  <a:srgbClr val="FFFFFF"/>
                </a:solidFill>
                <a:latin typeface="Arial"/>
                <a:cs typeface="Arial"/>
              </a:rPr>
              <a:t>patients</a:t>
            </a:r>
            <a:endParaRPr sz="2000">
              <a:latin typeface="Arial"/>
              <a:cs typeface="Arial"/>
            </a:endParaRPr>
          </a:p>
        </p:txBody>
      </p:sp>
      <p:graphicFrame>
        <p:nvGraphicFramePr>
          <p:cNvPr id="10" name="object 10"/>
          <p:cNvGraphicFramePr>
            <a:graphicFrameLocks noGrp="1"/>
          </p:cNvGraphicFramePr>
          <p:nvPr/>
        </p:nvGraphicFramePr>
        <p:xfrm>
          <a:off x="571500" y="2357120"/>
          <a:ext cx="2785744" cy="178561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925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08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76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46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80059">
                <a:tc>
                  <a:txBody>
                    <a:bodyPr/>
                    <a:lstStyle/>
                    <a:p>
                      <a:pPr marL="19685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600" b="1" spc="-7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Interfered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solidFill>
                      <a:srgbClr val="4E80BC"/>
                    </a:solidFill>
                  </a:tcPr>
                </a:tc>
                <a:tc>
                  <a:txBody>
                    <a:bodyPr/>
                    <a:lstStyle/>
                    <a:p>
                      <a:pPr marL="22923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600" b="1" spc="-204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PT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solidFill>
                      <a:srgbClr val="4E80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4E80BC"/>
                    </a:solidFill>
                  </a:tcPr>
                </a:tc>
                <a:tc>
                  <a:txBody>
                    <a:bodyPr/>
                    <a:lstStyle/>
                    <a:p>
                      <a:pPr marL="4000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600" b="1" spc="-18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aPTT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solidFill>
                      <a:srgbClr val="4E80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400" spc="-130" dirty="0">
                          <a:latin typeface="Arial"/>
                          <a:cs typeface="Arial"/>
                        </a:rPr>
                        <a:t>IP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8100" marB="0">
                    <a:solidFill>
                      <a:srgbClr val="CFD7E7"/>
                    </a:solidFill>
                  </a:tcPr>
                </a:tc>
                <a:tc>
                  <a:txBody>
                    <a:bodyPr/>
                    <a:lstStyle/>
                    <a:p>
                      <a:pPr marL="14287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N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8100" marB="0">
                    <a:solidFill>
                      <a:srgbClr val="CFD7E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3208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P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8100" marB="0">
                    <a:solidFill>
                      <a:srgbClr val="CFD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6879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400" spc="-235" dirty="0">
                          <a:latin typeface="Arial"/>
                          <a:cs typeface="Arial"/>
                        </a:rPr>
                        <a:t>EP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8100" marB="0">
                    <a:solidFill>
                      <a:srgbClr val="E8ECF3"/>
                    </a:solidFill>
                  </a:tcPr>
                </a:tc>
                <a:tc>
                  <a:txBody>
                    <a:bodyPr/>
                    <a:lstStyle/>
                    <a:p>
                      <a:pPr marL="14287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P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8100" marB="0">
                    <a:solidFill>
                      <a:srgbClr val="E8ECF3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3208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N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8100" marB="0">
                    <a:solidFill>
                      <a:srgbClr val="E8EC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4339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400" spc="-245" dirty="0">
                          <a:latin typeface="Arial"/>
                          <a:cs typeface="Arial"/>
                        </a:rPr>
                        <a:t>CP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8100" marB="0">
                    <a:solidFill>
                      <a:srgbClr val="CFD7E7"/>
                    </a:solidFill>
                  </a:tcPr>
                </a:tc>
                <a:tc>
                  <a:txBody>
                    <a:bodyPr/>
                    <a:lstStyle/>
                    <a:p>
                      <a:pPr marL="14287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P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8100" marB="0">
                    <a:solidFill>
                      <a:srgbClr val="CFD7E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3208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P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8100" marB="0">
                    <a:solidFill>
                      <a:srgbClr val="CFD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61260" y="497840"/>
            <a:ext cx="421703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345" dirty="0"/>
              <a:t>Dosage </a:t>
            </a:r>
            <a:r>
              <a:rPr spc="-5" dirty="0"/>
              <a:t>of</a:t>
            </a:r>
            <a:r>
              <a:rPr spc="-170" dirty="0"/>
              <a:t> </a:t>
            </a:r>
            <a:r>
              <a:rPr spc="-175" dirty="0"/>
              <a:t>Heparin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79879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2274570"/>
            <a:ext cx="132715" cy="835660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9"/>
              </a:spcBef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09"/>
              </a:spcBef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4025900"/>
            <a:ext cx="132715" cy="835660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9"/>
              </a:spcBef>
            </a:pP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09"/>
              </a:spcBef>
            </a:pP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5203190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78839" y="1596390"/>
            <a:ext cx="7588884" cy="434467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2700" marR="5080">
              <a:lnSpc>
                <a:spcPts val="2590"/>
              </a:lnSpc>
              <a:spcBef>
                <a:spcPts val="425"/>
              </a:spcBef>
            </a:pPr>
            <a:r>
              <a:rPr sz="2400" spc="-90" dirty="0">
                <a:solidFill>
                  <a:srgbClr val="FFFF00"/>
                </a:solidFill>
                <a:latin typeface="Arial"/>
                <a:cs typeface="Arial"/>
              </a:rPr>
              <a:t>Unitage: </a:t>
            </a:r>
            <a:r>
              <a:rPr sz="2400" spc="-170" dirty="0">
                <a:solidFill>
                  <a:srgbClr val="FFFFFF"/>
                </a:solidFill>
                <a:latin typeface="Arial"/>
                <a:cs typeface="Arial"/>
              </a:rPr>
              <a:t>Expressed </a:t>
            </a:r>
            <a:r>
              <a:rPr sz="2400" spc="-35" dirty="0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sz="2400" spc="-55" dirty="0">
                <a:solidFill>
                  <a:srgbClr val="FFFFFF"/>
                </a:solidFill>
                <a:latin typeface="Arial"/>
                <a:cs typeface="Arial"/>
              </a:rPr>
              <a:t>units </a:t>
            </a:r>
            <a:r>
              <a:rPr sz="2400" spc="-225" dirty="0">
                <a:solidFill>
                  <a:srgbClr val="FFFFFF"/>
                </a:solidFill>
                <a:latin typeface="Arial"/>
                <a:cs typeface="Arial"/>
              </a:rPr>
              <a:t>as </a:t>
            </a:r>
            <a:r>
              <a:rPr sz="2400" spc="70" dirty="0">
                <a:solidFill>
                  <a:srgbClr val="FFFFFF"/>
                </a:solidFill>
                <a:latin typeface="Arial"/>
                <a:cs typeface="Arial"/>
              </a:rPr>
              <a:t>it </a:t>
            </a:r>
            <a:r>
              <a:rPr sz="2400" spc="-125" dirty="0">
                <a:solidFill>
                  <a:srgbClr val="FFFFFF"/>
                </a:solidFill>
                <a:latin typeface="Arial"/>
                <a:cs typeface="Arial"/>
              </a:rPr>
              <a:t>is </a:t>
            </a:r>
            <a:r>
              <a:rPr sz="2400" spc="-100" dirty="0">
                <a:solidFill>
                  <a:srgbClr val="FFFFFF"/>
                </a:solidFill>
                <a:latin typeface="Arial"/>
                <a:cs typeface="Arial"/>
              </a:rPr>
              <a:t>standardized by </a:t>
            </a:r>
            <a:r>
              <a:rPr sz="2400" spc="-150" dirty="0">
                <a:solidFill>
                  <a:srgbClr val="FFFFFF"/>
                </a:solidFill>
                <a:latin typeface="Arial"/>
                <a:cs typeface="Arial"/>
              </a:rPr>
              <a:t>bioassay</a:t>
            </a:r>
            <a:r>
              <a:rPr sz="2400" spc="-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140" dirty="0">
                <a:solidFill>
                  <a:srgbClr val="FFFFFF"/>
                </a:solidFill>
                <a:latin typeface="Arial"/>
                <a:cs typeface="Arial"/>
              </a:rPr>
              <a:t>–  </a:t>
            </a:r>
            <a:r>
              <a:rPr sz="2400" spc="-85" dirty="0">
                <a:solidFill>
                  <a:srgbClr val="FFFFFF"/>
                </a:solidFill>
                <a:latin typeface="Arial"/>
                <a:cs typeface="Arial"/>
              </a:rPr>
              <a:t>variable </a:t>
            </a:r>
            <a:r>
              <a:rPr sz="2400" spc="-80" dirty="0">
                <a:solidFill>
                  <a:srgbClr val="FFFFFF"/>
                </a:solidFill>
                <a:latin typeface="Arial"/>
                <a:cs typeface="Arial"/>
              </a:rPr>
              <a:t>molecular</a:t>
            </a:r>
            <a:r>
              <a:rPr sz="2400" spc="-1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165" dirty="0">
                <a:solidFill>
                  <a:srgbClr val="FFFFFF"/>
                </a:solidFill>
                <a:latin typeface="Arial"/>
                <a:cs typeface="Arial"/>
              </a:rPr>
              <a:t>size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sz="2400" spc="-120" dirty="0">
                <a:solidFill>
                  <a:srgbClr val="FFFFFF"/>
                </a:solidFill>
                <a:latin typeface="Arial"/>
                <a:cs typeface="Arial"/>
              </a:rPr>
              <a:t>1 </a:t>
            </a:r>
            <a:r>
              <a:rPr sz="2400" spc="-145" dirty="0">
                <a:solidFill>
                  <a:srgbClr val="FFFFFF"/>
                </a:solidFill>
                <a:latin typeface="Arial"/>
                <a:cs typeface="Arial"/>
              </a:rPr>
              <a:t>mg </a:t>
            </a:r>
            <a:r>
              <a:rPr sz="2400" spc="-210" dirty="0">
                <a:solidFill>
                  <a:srgbClr val="FFFFFF"/>
                </a:solidFill>
                <a:latin typeface="Arial"/>
                <a:cs typeface="Arial"/>
              </a:rPr>
              <a:t>= </a:t>
            </a:r>
            <a:r>
              <a:rPr sz="2400" spc="-120" dirty="0">
                <a:solidFill>
                  <a:srgbClr val="FF0000"/>
                </a:solidFill>
                <a:latin typeface="Arial"/>
                <a:cs typeface="Arial"/>
              </a:rPr>
              <a:t>120-140 </a:t>
            </a:r>
            <a:r>
              <a:rPr sz="2400" spc="-195" dirty="0">
                <a:solidFill>
                  <a:srgbClr val="FF0000"/>
                </a:solidFill>
                <a:latin typeface="Arial"/>
                <a:cs typeface="Arial"/>
              </a:rPr>
              <a:t>U</a:t>
            </a:r>
            <a:r>
              <a:rPr sz="2400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40" dirty="0">
                <a:solidFill>
                  <a:srgbClr val="FFFFFF"/>
                </a:solidFill>
                <a:latin typeface="Arial"/>
                <a:cs typeface="Arial"/>
              </a:rPr>
              <a:t>activity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ts val="2735"/>
              </a:lnSpc>
              <a:spcBef>
                <a:spcPts val="309"/>
              </a:spcBef>
            </a:pPr>
            <a:r>
              <a:rPr sz="2400" spc="-75" dirty="0">
                <a:solidFill>
                  <a:srgbClr val="FFFFFF"/>
                </a:solidFill>
                <a:latin typeface="Arial"/>
                <a:cs typeface="Arial"/>
              </a:rPr>
              <a:t>Administered </a:t>
            </a:r>
            <a:r>
              <a:rPr sz="2400" spc="-225" dirty="0">
                <a:solidFill>
                  <a:srgbClr val="FFFFFF"/>
                </a:solidFill>
                <a:latin typeface="Arial"/>
                <a:cs typeface="Arial"/>
              </a:rPr>
              <a:t>as </a:t>
            </a:r>
            <a:r>
              <a:rPr sz="2400" spc="-155" dirty="0">
                <a:solidFill>
                  <a:srgbClr val="FF0000"/>
                </a:solidFill>
                <a:latin typeface="Arial"/>
                <a:cs typeface="Arial"/>
              </a:rPr>
              <a:t>IV</a:t>
            </a:r>
            <a:r>
              <a:rPr sz="2400" spc="-1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100" dirty="0">
                <a:solidFill>
                  <a:srgbClr val="FFFFFF"/>
                </a:solidFill>
                <a:latin typeface="Arial"/>
                <a:cs typeface="Arial"/>
              </a:rPr>
              <a:t>bolus </a:t>
            </a:r>
            <a:r>
              <a:rPr sz="2400" spc="-120" dirty="0">
                <a:solidFill>
                  <a:srgbClr val="FF0000"/>
                </a:solidFill>
                <a:latin typeface="Arial"/>
                <a:cs typeface="Arial"/>
              </a:rPr>
              <a:t>5000-10,000</a:t>
            </a:r>
            <a:r>
              <a:rPr sz="2400" spc="-1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75" dirty="0">
                <a:solidFill>
                  <a:srgbClr val="FFFFFF"/>
                </a:solidFill>
                <a:latin typeface="Arial"/>
                <a:cs typeface="Arial"/>
              </a:rPr>
              <a:t>u </a:t>
            </a:r>
            <a:r>
              <a:rPr sz="2400" spc="-40" dirty="0">
                <a:solidFill>
                  <a:srgbClr val="FFFFFF"/>
                </a:solidFill>
                <a:latin typeface="Arial"/>
                <a:cs typeface="Arial"/>
              </a:rPr>
              <a:t>followed </a:t>
            </a:r>
            <a:r>
              <a:rPr sz="2400" spc="-100" dirty="0">
                <a:solidFill>
                  <a:srgbClr val="FFFFFF"/>
                </a:solidFill>
                <a:latin typeface="Arial"/>
                <a:cs typeface="Arial"/>
              </a:rPr>
              <a:t>by </a:t>
            </a:r>
            <a:r>
              <a:rPr sz="2400" spc="-125" dirty="0">
                <a:solidFill>
                  <a:srgbClr val="FFFFFF"/>
                </a:solidFill>
                <a:latin typeface="Arial"/>
                <a:cs typeface="Arial"/>
              </a:rPr>
              <a:t>1000</a:t>
            </a:r>
            <a:r>
              <a:rPr sz="2400" spc="-2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75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ts val="2735"/>
              </a:lnSpc>
            </a:pPr>
            <a:r>
              <a:rPr sz="2400" spc="65" dirty="0">
                <a:solidFill>
                  <a:srgbClr val="FFFFFF"/>
                </a:solidFill>
                <a:latin typeface="Arial"/>
                <a:cs typeface="Arial"/>
              </a:rPr>
              <a:t>/hr </a:t>
            </a:r>
            <a:r>
              <a:rPr sz="2400" spc="-155" dirty="0">
                <a:solidFill>
                  <a:srgbClr val="FF0000"/>
                </a:solidFill>
                <a:latin typeface="Arial"/>
                <a:cs typeface="Arial"/>
              </a:rPr>
              <a:t>IV</a:t>
            </a:r>
            <a:r>
              <a:rPr sz="2400" spc="-1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30" dirty="0">
                <a:solidFill>
                  <a:srgbClr val="FFFFFF"/>
                </a:solidFill>
                <a:latin typeface="Arial"/>
                <a:cs typeface="Arial"/>
              </a:rPr>
              <a:t>drip </a:t>
            </a:r>
            <a:r>
              <a:rPr sz="2400" spc="-140" dirty="0">
                <a:solidFill>
                  <a:srgbClr val="FFFFFF"/>
                </a:solidFill>
                <a:latin typeface="Arial"/>
                <a:cs typeface="Arial"/>
              </a:rPr>
              <a:t>– </a:t>
            </a:r>
            <a:r>
              <a:rPr sz="2400" spc="-85" dirty="0">
                <a:solidFill>
                  <a:srgbClr val="FFFFFF"/>
                </a:solidFill>
                <a:latin typeface="Arial"/>
                <a:cs typeface="Arial"/>
              </a:rPr>
              <a:t>adjusted </a:t>
            </a:r>
            <a:r>
              <a:rPr sz="2400" spc="10" dirty="0">
                <a:solidFill>
                  <a:srgbClr val="FFFFFF"/>
                </a:solidFill>
                <a:latin typeface="Arial"/>
                <a:cs typeface="Arial"/>
              </a:rPr>
              <a:t>with</a:t>
            </a:r>
            <a:r>
              <a:rPr sz="2400" spc="-2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290" dirty="0">
                <a:solidFill>
                  <a:srgbClr val="FFFFFF"/>
                </a:solidFill>
                <a:latin typeface="Arial"/>
                <a:cs typeface="Arial"/>
              </a:rPr>
              <a:t>aPTT </a:t>
            </a:r>
            <a:r>
              <a:rPr sz="2400" spc="-105" dirty="0">
                <a:solidFill>
                  <a:srgbClr val="FFFFFF"/>
                </a:solidFill>
                <a:latin typeface="Arial"/>
                <a:cs typeface="Arial"/>
              </a:rPr>
              <a:t>value</a:t>
            </a:r>
            <a:endParaRPr sz="2400" dirty="0">
              <a:latin typeface="Arial"/>
              <a:cs typeface="Arial"/>
            </a:endParaRPr>
          </a:p>
          <a:p>
            <a:pPr marL="412750" marR="493395" indent="-285750">
              <a:lnSpc>
                <a:spcPts val="2160"/>
              </a:lnSpc>
              <a:spcBef>
                <a:spcPts val="530"/>
              </a:spcBef>
              <a:tabLst>
                <a:tab pos="412115" algn="l"/>
              </a:tabLst>
            </a:pPr>
            <a:r>
              <a:rPr sz="3000" baseline="2777" dirty="0">
                <a:solidFill>
                  <a:srgbClr val="FFFFFF"/>
                </a:solidFill>
                <a:latin typeface="Arial"/>
                <a:cs typeface="Arial"/>
              </a:rPr>
              <a:t>–	</a:t>
            </a:r>
            <a:r>
              <a:rPr sz="2000" spc="-50" dirty="0">
                <a:solidFill>
                  <a:srgbClr val="FFFFFF"/>
                </a:solidFill>
                <a:latin typeface="Arial"/>
                <a:cs typeface="Arial"/>
              </a:rPr>
              <a:t>Pretreatment </a:t>
            </a:r>
            <a:r>
              <a:rPr sz="2000" spc="-245" dirty="0">
                <a:solidFill>
                  <a:srgbClr val="FFFFFF"/>
                </a:solidFill>
                <a:latin typeface="Arial"/>
                <a:cs typeface="Arial"/>
              </a:rPr>
              <a:t>aPTT </a:t>
            </a:r>
            <a:r>
              <a:rPr sz="2000" spc="-85" dirty="0">
                <a:solidFill>
                  <a:srgbClr val="FFFFFF"/>
                </a:solidFill>
                <a:latin typeface="Arial"/>
                <a:cs typeface="Arial"/>
              </a:rPr>
              <a:t>value </a:t>
            </a:r>
            <a:r>
              <a:rPr sz="2000" spc="-95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2000" spc="-35" dirty="0">
                <a:solidFill>
                  <a:srgbClr val="FFFFFF"/>
                </a:solidFill>
                <a:latin typeface="Arial"/>
                <a:cs typeface="Arial"/>
              </a:rPr>
              <a:t>followed </a:t>
            </a:r>
            <a:r>
              <a:rPr sz="2000" spc="-80" dirty="0">
                <a:solidFill>
                  <a:srgbClr val="FFFFFF"/>
                </a:solidFill>
                <a:latin typeface="Arial"/>
                <a:cs typeface="Arial"/>
              </a:rPr>
              <a:t>by </a:t>
            </a:r>
            <a:r>
              <a:rPr sz="2000" spc="-85" dirty="0">
                <a:solidFill>
                  <a:srgbClr val="FFFFFF"/>
                </a:solidFill>
                <a:latin typeface="Arial"/>
                <a:cs typeface="Arial"/>
              </a:rPr>
              <a:t>1.5 </a:t>
            </a:r>
            <a:r>
              <a:rPr sz="2000" spc="30" dirty="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2000" spc="-85" dirty="0">
                <a:solidFill>
                  <a:srgbClr val="FFFFFF"/>
                </a:solidFill>
                <a:latin typeface="Arial"/>
                <a:cs typeface="Arial"/>
              </a:rPr>
              <a:t>2.5 </a:t>
            </a:r>
            <a:r>
              <a:rPr sz="2000" spc="-60" dirty="0">
                <a:solidFill>
                  <a:srgbClr val="FFFFFF"/>
                </a:solidFill>
                <a:latin typeface="Arial"/>
                <a:cs typeface="Arial"/>
              </a:rPr>
              <a:t>times</a:t>
            </a:r>
            <a:r>
              <a:rPr sz="2000" spc="-2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55" dirty="0">
                <a:solidFill>
                  <a:srgbClr val="FFFFFF"/>
                </a:solidFill>
                <a:latin typeface="Arial"/>
                <a:cs typeface="Arial"/>
              </a:rPr>
              <a:t>during  therapy</a:t>
            </a:r>
            <a:endParaRPr sz="2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sz="2400" spc="-50" dirty="0">
                <a:solidFill>
                  <a:srgbClr val="FFFF00"/>
                </a:solidFill>
                <a:latin typeface="Arial"/>
                <a:cs typeface="Arial"/>
              </a:rPr>
              <a:t>Alternate: </a:t>
            </a:r>
            <a:r>
              <a:rPr sz="2400" spc="-114" dirty="0">
                <a:solidFill>
                  <a:srgbClr val="FFFFFF"/>
                </a:solidFill>
                <a:latin typeface="Arial"/>
                <a:cs typeface="Arial"/>
              </a:rPr>
              <a:t>10,000-20,000 </a:t>
            </a:r>
            <a:r>
              <a:rPr sz="2400" spc="-110" dirty="0">
                <a:solidFill>
                  <a:srgbClr val="FF0000"/>
                </a:solidFill>
                <a:latin typeface="Arial"/>
                <a:cs typeface="Arial"/>
              </a:rPr>
              <a:t>deep </a:t>
            </a:r>
            <a:r>
              <a:rPr sz="2400" spc="-475" dirty="0">
                <a:solidFill>
                  <a:srgbClr val="FF0000"/>
                </a:solidFill>
                <a:latin typeface="Arial"/>
                <a:cs typeface="Arial"/>
              </a:rPr>
              <a:t>SC</a:t>
            </a:r>
            <a:r>
              <a:rPr sz="2400" spc="-4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100" dirty="0">
                <a:solidFill>
                  <a:srgbClr val="FFFFFF"/>
                </a:solidFill>
                <a:latin typeface="Arial"/>
                <a:cs typeface="Arial"/>
              </a:rPr>
              <a:t>every </a:t>
            </a:r>
            <a:r>
              <a:rPr sz="2400" spc="-120" dirty="0">
                <a:solidFill>
                  <a:srgbClr val="FFFFFF"/>
                </a:solidFill>
                <a:latin typeface="Arial"/>
                <a:cs typeface="Arial"/>
              </a:rPr>
              <a:t>8 </a:t>
            </a:r>
            <a:r>
              <a:rPr sz="2400" spc="-75" dirty="0">
                <a:solidFill>
                  <a:srgbClr val="FFFFFF"/>
                </a:solidFill>
                <a:latin typeface="Arial"/>
                <a:cs typeface="Arial"/>
              </a:rPr>
              <a:t>Hrly </a:t>
            </a:r>
            <a:r>
              <a:rPr sz="2400" spc="-45" dirty="0">
                <a:solidFill>
                  <a:srgbClr val="FFFFFF"/>
                </a:solidFill>
                <a:latin typeface="Arial"/>
                <a:cs typeface="Arial"/>
              </a:rPr>
              <a:t>(fine</a:t>
            </a:r>
            <a:r>
              <a:rPr sz="2400" spc="-3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95" dirty="0">
                <a:solidFill>
                  <a:srgbClr val="FFFFFF"/>
                </a:solidFill>
                <a:latin typeface="Arial"/>
                <a:cs typeface="Arial"/>
              </a:rPr>
              <a:t>needle)</a:t>
            </a:r>
            <a:endParaRPr sz="2400" dirty="0">
              <a:latin typeface="Arial"/>
              <a:cs typeface="Arial"/>
            </a:endParaRPr>
          </a:p>
          <a:p>
            <a:pPr marL="12700" marR="86995">
              <a:lnSpc>
                <a:spcPts val="2590"/>
              </a:lnSpc>
              <a:spcBef>
                <a:spcPts val="635"/>
              </a:spcBef>
            </a:pPr>
            <a:r>
              <a:rPr sz="2400" spc="-110" dirty="0">
                <a:solidFill>
                  <a:srgbClr val="FFFF00"/>
                </a:solidFill>
                <a:latin typeface="Arial"/>
                <a:cs typeface="Arial"/>
              </a:rPr>
              <a:t>Or, </a:t>
            </a:r>
            <a:r>
              <a:rPr sz="2400" spc="-145" dirty="0">
                <a:solidFill>
                  <a:srgbClr val="FFFF00"/>
                </a:solidFill>
                <a:latin typeface="Arial"/>
                <a:cs typeface="Arial"/>
              </a:rPr>
              <a:t>Low dose </a:t>
            </a:r>
            <a:r>
              <a:rPr sz="2400" spc="-475" dirty="0">
                <a:solidFill>
                  <a:srgbClr val="FFFF00"/>
                </a:solidFill>
                <a:latin typeface="Arial"/>
                <a:cs typeface="Arial"/>
              </a:rPr>
              <a:t>SC </a:t>
            </a:r>
            <a:r>
              <a:rPr sz="2400" spc="-140" dirty="0">
                <a:solidFill>
                  <a:srgbClr val="FFFFFF"/>
                </a:solidFill>
                <a:latin typeface="Arial"/>
                <a:cs typeface="Arial"/>
              </a:rPr>
              <a:t>– </a:t>
            </a:r>
            <a:r>
              <a:rPr sz="2400" spc="-125" dirty="0">
                <a:solidFill>
                  <a:srgbClr val="FFFFFF"/>
                </a:solidFill>
                <a:latin typeface="Arial"/>
                <a:cs typeface="Arial"/>
              </a:rPr>
              <a:t>5000 </a:t>
            </a:r>
            <a:r>
              <a:rPr sz="2400" spc="-480" dirty="0">
                <a:solidFill>
                  <a:srgbClr val="FF0000"/>
                </a:solidFill>
                <a:latin typeface="Arial"/>
                <a:cs typeface="Arial"/>
              </a:rPr>
              <a:t>SC </a:t>
            </a:r>
            <a:r>
              <a:rPr sz="2400" spc="-114" dirty="0">
                <a:solidFill>
                  <a:srgbClr val="FF0000"/>
                </a:solidFill>
                <a:latin typeface="Arial"/>
                <a:cs typeface="Arial"/>
              </a:rPr>
              <a:t>8-12 </a:t>
            </a:r>
            <a:r>
              <a:rPr sz="2400" spc="-105" dirty="0">
                <a:solidFill>
                  <a:srgbClr val="FF0000"/>
                </a:solidFill>
                <a:latin typeface="Arial"/>
                <a:cs typeface="Arial"/>
              </a:rPr>
              <a:t>Hry </a:t>
            </a:r>
            <a:r>
              <a:rPr sz="2400" spc="-60" dirty="0">
                <a:solidFill>
                  <a:srgbClr val="FFFFFF"/>
                </a:solidFill>
                <a:latin typeface="Arial"/>
                <a:cs typeface="Arial"/>
              </a:rPr>
              <a:t>before </a:t>
            </a:r>
            <a:r>
              <a:rPr sz="2400" spc="-114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2400" spc="-20" dirty="0">
                <a:solidFill>
                  <a:srgbClr val="FFFFFF"/>
                </a:solidFill>
                <a:latin typeface="Arial"/>
                <a:cs typeface="Arial"/>
              </a:rPr>
              <a:t>after </a:t>
            </a:r>
            <a:r>
              <a:rPr sz="2400" spc="-110" dirty="0">
                <a:solidFill>
                  <a:srgbClr val="FFFFFF"/>
                </a:solidFill>
                <a:latin typeface="Arial"/>
                <a:cs typeface="Arial"/>
              </a:rPr>
              <a:t>surgery  </a:t>
            </a:r>
            <a:r>
              <a:rPr sz="2400" spc="30" dirty="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2400" spc="-55" dirty="0">
                <a:solidFill>
                  <a:srgbClr val="FFFFFF"/>
                </a:solidFill>
                <a:latin typeface="Arial"/>
                <a:cs typeface="Arial"/>
              </a:rPr>
              <a:t>prevent</a:t>
            </a:r>
            <a:r>
              <a:rPr sz="2400" spc="-2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275" dirty="0">
                <a:solidFill>
                  <a:srgbClr val="FFFFFF"/>
                </a:solidFill>
                <a:latin typeface="Arial"/>
                <a:cs typeface="Arial"/>
              </a:rPr>
              <a:t>DVT</a:t>
            </a:r>
            <a:endParaRPr sz="2400" dirty="0">
              <a:latin typeface="Arial"/>
              <a:cs typeface="Arial"/>
            </a:endParaRPr>
          </a:p>
          <a:p>
            <a:pPr marL="12700" marR="574040">
              <a:lnSpc>
                <a:spcPts val="2590"/>
              </a:lnSpc>
              <a:spcBef>
                <a:spcPts val="600"/>
              </a:spcBef>
              <a:tabLst>
                <a:tab pos="3693795" algn="l"/>
              </a:tabLst>
            </a:pPr>
            <a:r>
              <a:rPr sz="2400" b="1" u="heavy" spc="-14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Protamine </a:t>
            </a:r>
            <a:r>
              <a:rPr sz="2400" b="1" u="heavy" spc="-15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Sulfate:</a:t>
            </a:r>
            <a:r>
              <a:rPr sz="2400" b="1" spc="-1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u="heavy" spc="-100" dirty="0">
                <a:solidFill>
                  <a:srgbClr val="FFFF00"/>
                </a:solidFill>
                <a:uFill>
                  <a:solidFill>
                    <a:srgbClr val="FFFF00"/>
                  </a:solidFill>
                </a:uFill>
                <a:latin typeface="Arial"/>
                <a:cs typeface="Arial"/>
              </a:rPr>
              <a:t>Heparin </a:t>
            </a:r>
            <a:r>
              <a:rPr sz="2400" u="heavy" spc="-80" dirty="0">
                <a:solidFill>
                  <a:srgbClr val="FFFF00"/>
                </a:solidFill>
                <a:uFill>
                  <a:solidFill>
                    <a:srgbClr val="FFFF00"/>
                  </a:solidFill>
                </a:uFill>
                <a:latin typeface="Arial"/>
                <a:cs typeface="Arial"/>
              </a:rPr>
              <a:t>antagonist </a:t>
            </a:r>
            <a:r>
              <a:rPr sz="2400" u="heavy" spc="-140" dirty="0">
                <a:solidFill>
                  <a:srgbClr val="FFFF00"/>
                </a:solidFill>
                <a:uFill>
                  <a:solidFill>
                    <a:srgbClr val="FFFF00"/>
                  </a:solidFill>
                </a:uFill>
                <a:latin typeface="Arial"/>
                <a:cs typeface="Arial"/>
              </a:rPr>
              <a:t>–</a:t>
            </a:r>
            <a:r>
              <a:rPr sz="2400" spc="-14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u="heavy" spc="-1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given </a:t>
            </a:r>
            <a:r>
              <a:rPr sz="2400" u="heavy" spc="-15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IV </a:t>
            </a:r>
            <a:r>
              <a:rPr sz="2400" u="heavy" spc="-12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(1mg </a:t>
            </a:r>
            <a:r>
              <a:rPr sz="2400" u="heavy" spc="-2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= </a:t>
            </a:r>
            <a:r>
              <a:rPr sz="2400" spc="-2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u="heavy" spc="-13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100U)</a:t>
            </a:r>
            <a:r>
              <a:rPr sz="2400" spc="-1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u="heavy" spc="-140" dirty="0">
                <a:solidFill>
                  <a:srgbClr val="FFFF00"/>
                </a:solidFill>
                <a:uFill>
                  <a:solidFill>
                    <a:srgbClr val="FFFF00"/>
                  </a:solidFill>
                </a:uFill>
                <a:latin typeface="Arial"/>
                <a:cs typeface="Arial"/>
              </a:rPr>
              <a:t>– </a:t>
            </a:r>
            <a:r>
              <a:rPr sz="2400" u="heavy" spc="-110" dirty="0">
                <a:solidFill>
                  <a:srgbClr val="FFFF00"/>
                </a:solidFill>
                <a:uFill>
                  <a:solidFill>
                    <a:srgbClr val="FFFF00"/>
                  </a:solidFill>
                </a:uFill>
                <a:latin typeface="Arial"/>
                <a:cs typeface="Arial"/>
              </a:rPr>
              <a:t>cardiac</a:t>
            </a:r>
            <a:r>
              <a:rPr sz="2400" u="heavy" spc="-60" dirty="0">
                <a:solidFill>
                  <a:srgbClr val="FFFF00"/>
                </a:solidFill>
                <a:uFill>
                  <a:solidFill>
                    <a:srgbClr val="FFFF00"/>
                  </a:solidFill>
                </a:uFill>
                <a:latin typeface="Arial"/>
                <a:cs typeface="Arial"/>
              </a:rPr>
              <a:t> </a:t>
            </a:r>
            <a:r>
              <a:rPr sz="2400" u="heavy" spc="-114" dirty="0">
                <a:solidFill>
                  <a:srgbClr val="FFFF00"/>
                </a:solidFill>
                <a:uFill>
                  <a:solidFill>
                    <a:srgbClr val="FFFF00"/>
                  </a:solidFill>
                </a:uFill>
                <a:latin typeface="Arial"/>
                <a:cs typeface="Arial"/>
              </a:rPr>
              <a:t>and</a:t>
            </a:r>
            <a:r>
              <a:rPr sz="2400" u="heavy" spc="-120" dirty="0">
                <a:solidFill>
                  <a:srgbClr val="FFFF00"/>
                </a:solidFill>
                <a:uFill>
                  <a:solidFill>
                    <a:srgbClr val="FFFF00"/>
                  </a:solidFill>
                </a:uFill>
                <a:latin typeface="Arial"/>
                <a:cs typeface="Arial"/>
              </a:rPr>
              <a:t> </a:t>
            </a:r>
            <a:r>
              <a:rPr sz="2400" u="heavy" spc="-125" dirty="0">
                <a:solidFill>
                  <a:srgbClr val="FFFF00"/>
                </a:solidFill>
                <a:uFill>
                  <a:solidFill>
                    <a:srgbClr val="FFFF00"/>
                  </a:solidFill>
                </a:uFill>
                <a:latin typeface="Arial"/>
                <a:cs typeface="Arial"/>
              </a:rPr>
              <a:t>vascular	</a:t>
            </a:r>
            <a:r>
              <a:rPr sz="2400" u="heavy" spc="-110" dirty="0">
                <a:solidFill>
                  <a:srgbClr val="FFFF00"/>
                </a:solidFill>
                <a:uFill>
                  <a:solidFill>
                    <a:srgbClr val="FFFF00"/>
                  </a:solidFill>
                </a:uFill>
                <a:latin typeface="Arial"/>
                <a:cs typeface="Arial"/>
              </a:rPr>
              <a:t>surgery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21560" y="2517140"/>
            <a:ext cx="449326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95" dirty="0"/>
              <a:t>Oral</a:t>
            </a:r>
            <a:r>
              <a:rPr spc="-275" dirty="0"/>
              <a:t> </a:t>
            </a:r>
            <a:r>
              <a:rPr spc="-165" dirty="0"/>
              <a:t>Anticoagulants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87420" y="497840"/>
            <a:ext cx="2040889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0" dirty="0"/>
              <a:t>Warfarin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55750"/>
            <a:ext cx="114935" cy="762000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sz="2000" dirty="0">
                <a:solidFill>
                  <a:srgbClr val="FFBF00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3571240"/>
            <a:ext cx="11493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4549140"/>
            <a:ext cx="11493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5222240"/>
            <a:ext cx="11493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solidFill>
                  <a:srgbClr val="FFBF00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78839" y="1569720"/>
            <a:ext cx="3448050" cy="4301490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600"/>
              </a:spcBef>
            </a:pPr>
            <a:r>
              <a:rPr sz="2000" spc="-60" dirty="0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sz="2000" spc="-65" dirty="0">
                <a:solidFill>
                  <a:srgbClr val="FFFFFF"/>
                </a:solidFill>
                <a:latin typeface="Arial"/>
                <a:cs typeface="Arial"/>
              </a:rPr>
              <a:t>vivo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not </a:t>
            </a:r>
            <a:r>
              <a:rPr sz="2000" spc="-30" dirty="0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sz="2000" spc="-3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vitro</a:t>
            </a:r>
            <a:endParaRPr sz="2000">
              <a:latin typeface="Arial"/>
              <a:cs typeface="Arial"/>
            </a:endParaRPr>
          </a:p>
          <a:p>
            <a:pPr marL="12700" marR="8890" algn="just">
              <a:lnSpc>
                <a:spcPct val="100000"/>
              </a:lnSpc>
              <a:spcBef>
                <a:spcPts val="500"/>
              </a:spcBef>
            </a:pPr>
            <a:r>
              <a:rPr sz="2000" b="1" spc="-120" dirty="0">
                <a:solidFill>
                  <a:srgbClr val="FFBF00"/>
                </a:solidFill>
                <a:latin typeface="Arial"/>
                <a:cs typeface="Arial"/>
              </a:rPr>
              <a:t>MOA: </a:t>
            </a:r>
            <a:r>
              <a:rPr sz="2000" spc="-65" dirty="0">
                <a:solidFill>
                  <a:srgbClr val="FFFFFF"/>
                </a:solidFill>
                <a:latin typeface="Arial"/>
                <a:cs typeface="Arial"/>
              </a:rPr>
              <a:t>Competitive antagonist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of  </a:t>
            </a:r>
            <a:r>
              <a:rPr sz="2000" spc="-90" dirty="0">
                <a:solidFill>
                  <a:srgbClr val="FFFFFF"/>
                </a:solidFill>
                <a:latin typeface="Arial"/>
                <a:cs typeface="Arial"/>
              </a:rPr>
              <a:t>Vit.K </a:t>
            </a:r>
            <a:r>
              <a:rPr sz="2000" spc="-120" dirty="0">
                <a:solidFill>
                  <a:srgbClr val="FFFFFF"/>
                </a:solidFill>
                <a:latin typeface="Arial"/>
                <a:cs typeface="Arial"/>
              </a:rPr>
              <a:t>– </a:t>
            </a:r>
            <a:r>
              <a:rPr sz="2000" spc="-65" dirty="0">
                <a:solidFill>
                  <a:srgbClr val="FFFFFF"/>
                </a:solidFill>
                <a:latin typeface="Arial"/>
                <a:cs typeface="Arial"/>
              </a:rPr>
              <a:t>lowers </a:t>
            </a:r>
            <a:r>
              <a:rPr sz="2000" spc="-25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000" spc="-110" dirty="0">
                <a:solidFill>
                  <a:srgbClr val="FFFFFF"/>
                </a:solidFill>
                <a:latin typeface="Arial"/>
                <a:cs typeface="Arial"/>
              </a:rPr>
              <a:t>plasma </a:t>
            </a:r>
            <a:r>
              <a:rPr sz="2000" spc="-65" dirty="0">
                <a:solidFill>
                  <a:srgbClr val="FFFFFF"/>
                </a:solidFill>
                <a:latin typeface="Arial"/>
                <a:cs typeface="Arial"/>
              </a:rPr>
              <a:t>level</a:t>
            </a:r>
            <a:r>
              <a:rPr sz="2000" spc="-2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of  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vit. </a:t>
            </a:r>
            <a:r>
              <a:rPr sz="2000" spc="-295" dirty="0">
                <a:solidFill>
                  <a:srgbClr val="FFFFFF"/>
                </a:solidFill>
                <a:latin typeface="Arial"/>
                <a:cs typeface="Arial"/>
              </a:rPr>
              <a:t>K </a:t>
            </a:r>
            <a:r>
              <a:rPr sz="2000" spc="-65" dirty="0">
                <a:solidFill>
                  <a:srgbClr val="FFFFFF"/>
                </a:solidFill>
                <a:latin typeface="Arial"/>
                <a:cs typeface="Arial"/>
              </a:rPr>
              <a:t>dependent </a:t>
            </a:r>
            <a:r>
              <a:rPr sz="2000" spc="-30" dirty="0">
                <a:solidFill>
                  <a:srgbClr val="FFFFFF"/>
                </a:solidFill>
                <a:latin typeface="Arial"/>
                <a:cs typeface="Arial"/>
              </a:rPr>
              <a:t>clotting</a:t>
            </a:r>
            <a:r>
              <a:rPr sz="2000" spc="-30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60" dirty="0">
                <a:solidFill>
                  <a:srgbClr val="FFFFFF"/>
                </a:solidFill>
                <a:latin typeface="Arial"/>
                <a:cs typeface="Arial"/>
              </a:rPr>
              <a:t>factors</a:t>
            </a:r>
            <a:endParaRPr sz="2000">
              <a:latin typeface="Arial"/>
              <a:cs typeface="Arial"/>
            </a:endParaRPr>
          </a:p>
          <a:p>
            <a:pPr marL="412750" marR="762000" indent="-285750" algn="just">
              <a:lnSpc>
                <a:spcPct val="100000"/>
              </a:lnSpc>
              <a:spcBef>
                <a:spcPts val="450"/>
              </a:spcBef>
            </a:pPr>
            <a:r>
              <a:rPr sz="2700" baseline="3086" dirty="0">
                <a:solidFill>
                  <a:srgbClr val="FFFFFF"/>
                </a:solidFill>
                <a:latin typeface="Arial"/>
                <a:cs typeface="Arial"/>
              </a:rPr>
              <a:t>– </a:t>
            </a:r>
            <a:r>
              <a:rPr sz="1800" spc="-40" dirty="0">
                <a:solidFill>
                  <a:srgbClr val="FFFFFF"/>
                </a:solidFill>
                <a:latin typeface="Arial"/>
                <a:cs typeface="Arial"/>
              </a:rPr>
              <a:t>Inhibits </a:t>
            </a:r>
            <a:r>
              <a:rPr sz="1800" spc="-250" dirty="0">
                <a:solidFill>
                  <a:srgbClr val="FFFF00"/>
                </a:solidFill>
                <a:latin typeface="Arial"/>
                <a:cs typeface="Arial"/>
              </a:rPr>
              <a:t>VKOR </a:t>
            </a:r>
            <a:r>
              <a:rPr sz="1800" spc="-85" dirty="0">
                <a:solidFill>
                  <a:srgbClr val="FFFFFF"/>
                </a:solidFill>
                <a:latin typeface="Arial"/>
                <a:cs typeface="Arial"/>
              </a:rPr>
              <a:t>needed </a:t>
            </a:r>
            <a:r>
              <a:rPr sz="1800" spc="15" dirty="0">
                <a:solidFill>
                  <a:srgbClr val="FFFFFF"/>
                </a:solidFill>
                <a:latin typeface="Arial"/>
                <a:cs typeface="Arial"/>
              </a:rPr>
              <a:t>to  </a:t>
            </a:r>
            <a:r>
              <a:rPr sz="1800" spc="-70" dirty="0">
                <a:solidFill>
                  <a:srgbClr val="FFFFFF"/>
                </a:solidFill>
                <a:latin typeface="Arial"/>
                <a:cs typeface="Arial"/>
              </a:rPr>
              <a:t>generate </a:t>
            </a:r>
            <a:r>
              <a:rPr sz="1800" spc="-65" dirty="0">
                <a:solidFill>
                  <a:srgbClr val="FFFFFF"/>
                </a:solidFill>
                <a:latin typeface="Arial"/>
                <a:cs typeface="Arial"/>
              </a:rPr>
              <a:t>active</a:t>
            </a:r>
            <a:r>
              <a:rPr sz="1800" spc="-1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-80" dirty="0">
                <a:solidFill>
                  <a:srgbClr val="FFFF00"/>
                </a:solidFill>
                <a:latin typeface="Arial"/>
                <a:cs typeface="Arial"/>
              </a:rPr>
              <a:t>Vit.K</a:t>
            </a:r>
            <a:endParaRPr sz="1800">
              <a:latin typeface="Arial"/>
              <a:cs typeface="Arial"/>
            </a:endParaRPr>
          </a:p>
          <a:p>
            <a:pPr marL="12700" marR="186055">
              <a:lnSpc>
                <a:spcPct val="100000"/>
              </a:lnSpc>
              <a:spcBef>
                <a:spcPts val="500"/>
              </a:spcBef>
            </a:pPr>
            <a:r>
              <a:rPr sz="2000" spc="-120" dirty="0">
                <a:solidFill>
                  <a:srgbClr val="FFFFFF"/>
                </a:solidFill>
                <a:latin typeface="Arial"/>
                <a:cs typeface="Arial"/>
              </a:rPr>
              <a:t>Synthesis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2000" spc="-30" dirty="0">
                <a:solidFill>
                  <a:srgbClr val="FFFFFF"/>
                </a:solidFill>
                <a:latin typeface="Arial"/>
                <a:cs typeface="Arial"/>
              </a:rPr>
              <a:t>clotting </a:t>
            </a:r>
            <a:r>
              <a:rPr sz="2000" spc="-60" dirty="0">
                <a:solidFill>
                  <a:srgbClr val="FFFFFF"/>
                </a:solidFill>
                <a:latin typeface="Arial"/>
                <a:cs typeface="Arial"/>
              </a:rPr>
              <a:t>factors  </a:t>
            </a:r>
            <a:r>
              <a:rPr sz="2000" spc="-80" dirty="0">
                <a:solidFill>
                  <a:srgbClr val="FFFFFF"/>
                </a:solidFill>
                <a:latin typeface="Arial"/>
                <a:cs typeface="Arial"/>
              </a:rPr>
              <a:t>diminishes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within </a:t>
            </a:r>
            <a:r>
              <a:rPr sz="2000" spc="-30" dirty="0">
                <a:solidFill>
                  <a:srgbClr val="FFFFFF"/>
                </a:solidFill>
                <a:latin typeface="Arial"/>
                <a:cs typeface="Arial"/>
              </a:rPr>
              <a:t>few </a:t>
            </a:r>
            <a:r>
              <a:rPr sz="2000" spc="-75" dirty="0">
                <a:solidFill>
                  <a:srgbClr val="FFFFFF"/>
                </a:solidFill>
                <a:latin typeface="Arial"/>
                <a:cs typeface="Arial"/>
              </a:rPr>
              <a:t>hours-</a:t>
            </a:r>
            <a:r>
              <a:rPr sz="2000" spc="-3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20" dirty="0">
                <a:solidFill>
                  <a:srgbClr val="FFFFFF"/>
                </a:solidFill>
                <a:latin typeface="Arial"/>
                <a:cs typeface="Arial"/>
              </a:rPr>
              <a:t>at  </a:t>
            </a:r>
            <a:r>
              <a:rPr sz="2000" spc="-15" dirty="0">
                <a:solidFill>
                  <a:srgbClr val="FFFFFF"/>
                </a:solidFill>
                <a:latin typeface="Arial"/>
                <a:cs typeface="Arial"/>
              </a:rPr>
              <a:t>different </a:t>
            </a:r>
            <a:r>
              <a:rPr sz="2000" spc="-60" dirty="0">
                <a:solidFill>
                  <a:srgbClr val="FFFFFF"/>
                </a:solidFill>
                <a:latin typeface="Arial"/>
                <a:cs typeface="Arial"/>
              </a:rPr>
              <a:t>times </a:t>
            </a:r>
            <a:r>
              <a:rPr sz="2000" spc="-80" dirty="0">
                <a:solidFill>
                  <a:srgbClr val="FFFFFF"/>
                </a:solidFill>
                <a:latin typeface="Arial"/>
                <a:cs typeface="Arial"/>
              </a:rPr>
              <a:t>by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diff.</a:t>
            </a:r>
            <a:r>
              <a:rPr sz="2000" spc="-2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60" dirty="0">
                <a:solidFill>
                  <a:srgbClr val="FFFFFF"/>
                </a:solidFill>
                <a:latin typeface="Arial"/>
                <a:cs typeface="Arial"/>
              </a:rPr>
              <a:t>factors</a:t>
            </a:r>
            <a:endParaRPr sz="2000">
              <a:latin typeface="Arial"/>
              <a:cs typeface="Arial"/>
            </a:endParaRPr>
          </a:p>
          <a:p>
            <a:pPr marL="12700" marR="15240">
              <a:lnSpc>
                <a:spcPct val="100000"/>
              </a:lnSpc>
              <a:spcBef>
                <a:spcPts val="500"/>
              </a:spcBef>
            </a:pPr>
            <a:r>
              <a:rPr sz="2000" spc="-65" dirty="0">
                <a:solidFill>
                  <a:srgbClr val="FFFFFF"/>
                </a:solidFill>
                <a:latin typeface="Arial"/>
                <a:cs typeface="Arial"/>
              </a:rPr>
              <a:t>But anticoagulant </a:t>
            </a:r>
            <a:r>
              <a:rPr sz="2000" spc="-55" dirty="0">
                <a:solidFill>
                  <a:srgbClr val="FFFFFF"/>
                </a:solidFill>
                <a:latin typeface="Arial"/>
                <a:cs typeface="Arial"/>
              </a:rPr>
              <a:t>action </a:t>
            </a:r>
            <a:r>
              <a:rPr sz="2000" spc="-60" dirty="0">
                <a:solidFill>
                  <a:srgbClr val="FFFFFF"/>
                </a:solidFill>
                <a:latin typeface="Arial"/>
                <a:cs typeface="Arial"/>
              </a:rPr>
              <a:t>starts</a:t>
            </a:r>
            <a:r>
              <a:rPr sz="2000" spc="-2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30" dirty="0">
                <a:solidFill>
                  <a:srgbClr val="FFFFFF"/>
                </a:solidFill>
                <a:latin typeface="Arial"/>
                <a:cs typeface="Arial"/>
              </a:rPr>
              <a:t>in  </a:t>
            </a:r>
            <a:r>
              <a:rPr sz="2000" spc="-90" dirty="0">
                <a:solidFill>
                  <a:srgbClr val="FFFFFF"/>
                </a:solidFill>
                <a:latin typeface="Arial"/>
                <a:cs typeface="Arial"/>
              </a:rPr>
              <a:t>1-3 </a:t>
            </a:r>
            <a:r>
              <a:rPr sz="2000" spc="-135" dirty="0">
                <a:solidFill>
                  <a:srgbClr val="FFFFFF"/>
                </a:solidFill>
                <a:latin typeface="Arial"/>
                <a:cs typeface="Arial"/>
              </a:rPr>
              <a:t>days</a:t>
            </a:r>
            <a:r>
              <a:rPr sz="2000" spc="-1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55" dirty="0">
                <a:solidFill>
                  <a:srgbClr val="FFFFFF"/>
                </a:solidFill>
                <a:latin typeface="Arial"/>
                <a:cs typeface="Arial"/>
              </a:rPr>
              <a:t>only</a:t>
            </a:r>
            <a:endParaRPr sz="20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500"/>
              </a:spcBef>
            </a:pPr>
            <a:r>
              <a:rPr sz="2000" spc="-90" dirty="0">
                <a:solidFill>
                  <a:srgbClr val="FFBF00"/>
                </a:solidFill>
                <a:latin typeface="Arial"/>
                <a:cs typeface="Arial"/>
              </a:rPr>
              <a:t>Commercially, </a:t>
            </a:r>
            <a:r>
              <a:rPr sz="2000" spc="-35" dirty="0">
                <a:solidFill>
                  <a:srgbClr val="FFFFFF"/>
                </a:solidFill>
                <a:latin typeface="Arial"/>
                <a:cs typeface="Arial"/>
              </a:rPr>
              <a:t>mixture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2000" spc="-360" dirty="0">
                <a:solidFill>
                  <a:srgbClr val="FFFFFF"/>
                </a:solidFill>
                <a:latin typeface="Arial"/>
                <a:cs typeface="Arial"/>
              </a:rPr>
              <a:t>R </a:t>
            </a:r>
            <a:r>
              <a:rPr sz="2000" spc="-95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2000" spc="-2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415" dirty="0">
                <a:solidFill>
                  <a:srgbClr val="FFFFFF"/>
                </a:solidFill>
                <a:latin typeface="Arial"/>
                <a:cs typeface="Arial"/>
              </a:rPr>
              <a:t>S  </a:t>
            </a:r>
            <a:r>
              <a:rPr sz="2000" spc="-70" dirty="0">
                <a:solidFill>
                  <a:srgbClr val="FFFFFF"/>
                </a:solidFill>
                <a:latin typeface="Arial"/>
                <a:cs typeface="Arial"/>
              </a:rPr>
              <a:t>enantiomers</a:t>
            </a:r>
            <a:endParaRPr sz="20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648200" y="2047239"/>
            <a:ext cx="4038600" cy="36309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60320" y="497840"/>
            <a:ext cx="402082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0" dirty="0"/>
              <a:t>Warfarin </a:t>
            </a:r>
            <a:r>
              <a:rPr spc="-260" dirty="0"/>
              <a:t>–</a:t>
            </a:r>
            <a:r>
              <a:rPr spc="-380" dirty="0"/>
              <a:t> </a:t>
            </a:r>
            <a:r>
              <a:rPr spc="-105" dirty="0"/>
              <a:t>contd.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41779"/>
            <a:ext cx="8049895" cy="4345940"/>
          </a:xfrm>
          <a:prstGeom prst="rect">
            <a:avLst/>
          </a:prstGeom>
        </p:spPr>
        <p:txBody>
          <a:bodyPr vert="horz" wrap="square" lIns="0" tIns="104139" rIns="0" bIns="0" rtlCol="0">
            <a:spAutoFit/>
          </a:bodyPr>
          <a:lstStyle/>
          <a:p>
            <a:pPr marL="355600" marR="50165" indent="-342900">
              <a:lnSpc>
                <a:spcPct val="79900"/>
              </a:lnSpc>
              <a:spcBef>
                <a:spcPts val="819"/>
              </a:spcBef>
              <a:buChar char="•"/>
              <a:tabLst>
                <a:tab pos="354965" algn="l"/>
                <a:tab pos="355600" algn="l"/>
              </a:tabLst>
            </a:pPr>
            <a:r>
              <a:rPr sz="3000" spc="-125" dirty="0">
                <a:solidFill>
                  <a:srgbClr val="FFFF00"/>
                </a:solidFill>
                <a:latin typeface="Arial"/>
                <a:cs typeface="Arial"/>
              </a:rPr>
              <a:t>Kinetics: </a:t>
            </a:r>
            <a:r>
              <a:rPr sz="3000" spc="-120" dirty="0">
                <a:solidFill>
                  <a:srgbClr val="FFFFFF"/>
                </a:solidFill>
                <a:latin typeface="Arial"/>
                <a:cs typeface="Arial"/>
              </a:rPr>
              <a:t>Completely </a:t>
            </a:r>
            <a:r>
              <a:rPr sz="3000" spc="-135" dirty="0">
                <a:solidFill>
                  <a:srgbClr val="FFFFFF"/>
                </a:solidFill>
                <a:latin typeface="Arial"/>
                <a:cs typeface="Arial"/>
              </a:rPr>
              <a:t>absorbed </a:t>
            </a:r>
            <a:r>
              <a:rPr sz="3000" spc="-20" dirty="0">
                <a:solidFill>
                  <a:srgbClr val="FFFFFF"/>
                </a:solidFill>
                <a:latin typeface="Arial"/>
                <a:cs typeface="Arial"/>
              </a:rPr>
              <a:t>from </a:t>
            </a:r>
            <a:r>
              <a:rPr sz="3000" spc="-60" dirty="0">
                <a:solidFill>
                  <a:srgbClr val="FFFFFF"/>
                </a:solidFill>
                <a:latin typeface="Arial"/>
                <a:cs typeface="Arial"/>
              </a:rPr>
              <a:t>intestine</a:t>
            </a:r>
            <a:r>
              <a:rPr sz="3000" spc="-40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spc="-145" dirty="0">
                <a:solidFill>
                  <a:srgbClr val="FFFFFF"/>
                </a:solidFill>
                <a:latin typeface="Arial"/>
                <a:cs typeface="Arial"/>
              </a:rPr>
              <a:t>and  </a:t>
            </a:r>
            <a:r>
              <a:rPr sz="3000" spc="-275" dirty="0">
                <a:solidFill>
                  <a:srgbClr val="FFFFFF"/>
                </a:solidFill>
                <a:latin typeface="Arial"/>
                <a:cs typeface="Arial"/>
              </a:rPr>
              <a:t>99% </a:t>
            </a:r>
            <a:r>
              <a:rPr sz="3000" spc="-165" dirty="0">
                <a:solidFill>
                  <a:srgbClr val="FFFFFF"/>
                </a:solidFill>
                <a:latin typeface="Arial"/>
                <a:cs typeface="Arial"/>
              </a:rPr>
              <a:t>plasma </a:t>
            </a:r>
            <a:r>
              <a:rPr sz="3000" spc="-35" dirty="0">
                <a:solidFill>
                  <a:srgbClr val="FFFFFF"/>
                </a:solidFill>
                <a:latin typeface="Arial"/>
                <a:cs typeface="Arial"/>
              </a:rPr>
              <a:t>protein </a:t>
            </a:r>
            <a:r>
              <a:rPr sz="3000" spc="-100" dirty="0">
                <a:solidFill>
                  <a:srgbClr val="FFFFFF"/>
                </a:solidFill>
                <a:latin typeface="Arial"/>
                <a:cs typeface="Arial"/>
              </a:rPr>
              <a:t>bound </a:t>
            </a:r>
            <a:r>
              <a:rPr sz="3000" spc="-175" dirty="0">
                <a:solidFill>
                  <a:srgbClr val="FFFFFF"/>
                </a:solidFill>
                <a:latin typeface="Arial"/>
                <a:cs typeface="Arial"/>
              </a:rPr>
              <a:t>– </a:t>
            </a:r>
            <a:r>
              <a:rPr sz="3000" spc="-80" dirty="0">
                <a:solidFill>
                  <a:srgbClr val="FFFFFF"/>
                </a:solidFill>
                <a:latin typeface="Arial"/>
                <a:cs typeface="Arial"/>
              </a:rPr>
              <a:t>only </a:t>
            </a:r>
            <a:r>
              <a:rPr sz="3000" spc="-340" dirty="0">
                <a:solidFill>
                  <a:srgbClr val="FFFFFF"/>
                </a:solidFill>
                <a:latin typeface="Arial"/>
                <a:cs typeface="Arial"/>
              </a:rPr>
              <a:t>1% </a:t>
            </a:r>
            <a:r>
              <a:rPr sz="3000" spc="-65" dirty="0">
                <a:solidFill>
                  <a:srgbClr val="FFFFFF"/>
                </a:solidFill>
                <a:latin typeface="Arial"/>
                <a:cs typeface="Arial"/>
              </a:rPr>
              <a:t>free </a:t>
            </a:r>
            <a:r>
              <a:rPr sz="3000" spc="-135" dirty="0">
                <a:solidFill>
                  <a:srgbClr val="FFFFFF"/>
                </a:solidFill>
                <a:latin typeface="Arial"/>
                <a:cs typeface="Arial"/>
              </a:rPr>
              <a:t>(many  </a:t>
            </a:r>
            <a:r>
              <a:rPr sz="3000" spc="-150" dirty="0">
                <a:solidFill>
                  <a:srgbClr val="FFFFFF"/>
                </a:solidFill>
                <a:latin typeface="Arial"/>
                <a:cs typeface="Arial"/>
              </a:rPr>
              <a:t>drugs </a:t>
            </a:r>
            <a:r>
              <a:rPr sz="3000" spc="-190" dirty="0">
                <a:solidFill>
                  <a:srgbClr val="FFFFFF"/>
                </a:solidFill>
                <a:latin typeface="Arial"/>
                <a:cs typeface="Arial"/>
              </a:rPr>
              <a:t>can </a:t>
            </a:r>
            <a:r>
              <a:rPr sz="3000" spc="-145" dirty="0">
                <a:solidFill>
                  <a:srgbClr val="FFFFFF"/>
                </a:solidFill>
                <a:latin typeface="Arial"/>
                <a:cs typeface="Arial"/>
              </a:rPr>
              <a:t>displace </a:t>
            </a:r>
            <a:r>
              <a:rPr sz="3000" spc="-120" dirty="0">
                <a:solidFill>
                  <a:srgbClr val="FFFFFF"/>
                </a:solidFill>
                <a:latin typeface="Arial"/>
                <a:cs typeface="Arial"/>
              </a:rPr>
              <a:t>(sulfonamides, </a:t>
            </a:r>
            <a:r>
              <a:rPr sz="3000" spc="-70" dirty="0">
                <a:solidFill>
                  <a:srgbClr val="FFFFFF"/>
                </a:solidFill>
                <a:latin typeface="Arial"/>
                <a:cs typeface="Arial"/>
              </a:rPr>
              <a:t>phenytoin </a:t>
            </a:r>
            <a:r>
              <a:rPr sz="3000" spc="-175" dirty="0">
                <a:solidFill>
                  <a:srgbClr val="FFFFFF"/>
                </a:solidFill>
                <a:latin typeface="Arial"/>
                <a:cs typeface="Arial"/>
              </a:rPr>
              <a:t>–  </a:t>
            </a:r>
            <a:r>
              <a:rPr sz="3000" spc="-45" dirty="0">
                <a:solidFill>
                  <a:srgbClr val="FFFFFF"/>
                </a:solidFill>
                <a:latin typeface="Arial"/>
                <a:cs typeface="Arial"/>
              </a:rPr>
              <a:t>toxicity) </a:t>
            </a:r>
            <a:r>
              <a:rPr sz="3000" spc="-175" dirty="0">
                <a:solidFill>
                  <a:srgbClr val="00AFEF"/>
                </a:solidFill>
                <a:latin typeface="Arial"/>
                <a:cs typeface="Arial"/>
              </a:rPr>
              <a:t>– </a:t>
            </a:r>
            <a:r>
              <a:rPr sz="3000" spc="-60" dirty="0">
                <a:solidFill>
                  <a:srgbClr val="00AFEF"/>
                </a:solidFill>
                <a:latin typeface="Arial"/>
                <a:cs typeface="Arial"/>
              </a:rPr>
              <a:t>half </a:t>
            </a:r>
            <a:r>
              <a:rPr sz="3000" spc="-20" dirty="0">
                <a:solidFill>
                  <a:srgbClr val="00AFEF"/>
                </a:solidFill>
                <a:latin typeface="Arial"/>
                <a:cs typeface="Arial"/>
              </a:rPr>
              <a:t>life </a:t>
            </a:r>
            <a:r>
              <a:rPr sz="3000" spc="-150" dirty="0">
                <a:solidFill>
                  <a:srgbClr val="00AFEF"/>
                </a:solidFill>
                <a:latin typeface="Arial"/>
                <a:cs typeface="Arial"/>
              </a:rPr>
              <a:t>36</a:t>
            </a:r>
            <a:r>
              <a:rPr sz="3000" spc="-480" dirty="0">
                <a:solidFill>
                  <a:srgbClr val="00AFEF"/>
                </a:solidFill>
                <a:latin typeface="Arial"/>
                <a:cs typeface="Arial"/>
              </a:rPr>
              <a:t> </a:t>
            </a:r>
            <a:r>
              <a:rPr sz="3000" spc="-120" dirty="0">
                <a:solidFill>
                  <a:srgbClr val="00AFEF"/>
                </a:solidFill>
                <a:latin typeface="Arial"/>
                <a:cs typeface="Arial"/>
              </a:rPr>
              <a:t>hrs.</a:t>
            </a:r>
            <a:endParaRPr sz="3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30"/>
              </a:spcBef>
              <a:buChar char="•"/>
              <a:tabLst>
                <a:tab pos="354965" algn="l"/>
                <a:tab pos="355600" algn="l"/>
              </a:tabLst>
            </a:pPr>
            <a:r>
              <a:rPr sz="3000" spc="-160" dirty="0">
                <a:solidFill>
                  <a:srgbClr val="FFFF00"/>
                </a:solidFill>
                <a:latin typeface="Arial"/>
                <a:cs typeface="Arial"/>
              </a:rPr>
              <a:t>Dosing: </a:t>
            </a:r>
            <a:r>
              <a:rPr sz="3000" spc="-229" dirty="0">
                <a:solidFill>
                  <a:srgbClr val="FFFFFF"/>
                </a:solidFill>
                <a:latin typeface="Arial"/>
                <a:cs typeface="Arial"/>
              </a:rPr>
              <a:t>Risky </a:t>
            </a:r>
            <a:r>
              <a:rPr sz="3000" spc="-175" dirty="0">
                <a:solidFill>
                  <a:srgbClr val="FFFFFF"/>
                </a:solidFill>
                <a:latin typeface="Arial"/>
                <a:cs typeface="Arial"/>
              </a:rPr>
              <a:t>– </a:t>
            </a:r>
            <a:r>
              <a:rPr sz="3000" spc="-114" dirty="0">
                <a:solidFill>
                  <a:srgbClr val="FFFFFF"/>
                </a:solidFill>
                <a:latin typeface="Arial"/>
                <a:cs typeface="Arial"/>
              </a:rPr>
              <a:t>calculate </a:t>
            </a:r>
            <a:r>
              <a:rPr sz="3000" spc="-70" dirty="0">
                <a:solidFill>
                  <a:srgbClr val="FFFFFF"/>
                </a:solidFill>
                <a:latin typeface="Arial"/>
                <a:cs typeface="Arial"/>
              </a:rPr>
              <a:t>risk-benefit</a:t>
            </a:r>
            <a:r>
              <a:rPr sz="3000" spc="-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spc="-20" dirty="0">
                <a:solidFill>
                  <a:srgbClr val="FFFFFF"/>
                </a:solidFill>
                <a:latin typeface="Arial"/>
                <a:cs typeface="Arial"/>
              </a:rPr>
              <a:t>ratio</a:t>
            </a:r>
            <a:endParaRPr sz="30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20"/>
              </a:spcBef>
              <a:buChar char="–"/>
              <a:tabLst>
                <a:tab pos="755650" algn="l"/>
              </a:tabLst>
            </a:pPr>
            <a:r>
              <a:rPr sz="2600" spc="-204" dirty="0">
                <a:solidFill>
                  <a:srgbClr val="FFFFFF"/>
                </a:solidFill>
                <a:latin typeface="Arial"/>
                <a:cs typeface="Arial"/>
              </a:rPr>
              <a:t>Dose </a:t>
            </a:r>
            <a:r>
              <a:rPr sz="2600" spc="-135" dirty="0">
                <a:solidFill>
                  <a:srgbClr val="FFFFFF"/>
                </a:solidFill>
                <a:latin typeface="Arial"/>
                <a:cs typeface="Arial"/>
              </a:rPr>
              <a:t>is </a:t>
            </a:r>
            <a:r>
              <a:rPr sz="2600" spc="-80" dirty="0">
                <a:solidFill>
                  <a:srgbClr val="FFFFFF"/>
                </a:solidFill>
                <a:latin typeface="Arial"/>
                <a:cs typeface="Arial"/>
              </a:rPr>
              <a:t>individualized </a:t>
            </a:r>
            <a:r>
              <a:rPr sz="2600" spc="-105" dirty="0">
                <a:solidFill>
                  <a:srgbClr val="FFFFFF"/>
                </a:solidFill>
                <a:latin typeface="Arial"/>
                <a:cs typeface="Arial"/>
              </a:rPr>
              <a:t>by </a:t>
            </a:r>
            <a:r>
              <a:rPr sz="2600" spc="-85" dirty="0">
                <a:solidFill>
                  <a:srgbClr val="FFFFFF"/>
                </a:solidFill>
                <a:latin typeface="Arial"/>
                <a:cs typeface="Arial"/>
              </a:rPr>
              <a:t>repeated </a:t>
            </a:r>
            <a:r>
              <a:rPr sz="2600" spc="-105" dirty="0">
                <a:solidFill>
                  <a:srgbClr val="FFFFFF"/>
                </a:solidFill>
                <a:latin typeface="Arial"/>
                <a:cs typeface="Arial"/>
              </a:rPr>
              <a:t>measurement </a:t>
            </a:r>
            <a:r>
              <a:rPr sz="2600" spc="-5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2600" spc="-1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spc="-360" dirty="0">
                <a:solidFill>
                  <a:srgbClr val="FFFFFF"/>
                </a:solidFill>
                <a:latin typeface="Arial"/>
                <a:cs typeface="Arial"/>
              </a:rPr>
              <a:t>PT</a:t>
            </a:r>
            <a:endParaRPr sz="2600">
              <a:latin typeface="Arial"/>
              <a:cs typeface="Arial"/>
            </a:endParaRPr>
          </a:p>
          <a:p>
            <a:pPr marL="755650" marR="182245" lvl="1" indent="-285750">
              <a:lnSpc>
                <a:spcPts val="2500"/>
              </a:lnSpc>
              <a:spcBef>
                <a:spcPts val="620"/>
              </a:spcBef>
              <a:buChar char="–"/>
              <a:tabLst>
                <a:tab pos="755650" algn="l"/>
              </a:tabLst>
            </a:pPr>
            <a:r>
              <a:rPr sz="2600" spc="-70" dirty="0">
                <a:solidFill>
                  <a:srgbClr val="00AFEF"/>
                </a:solidFill>
                <a:latin typeface="Arial"/>
                <a:cs typeface="Arial"/>
              </a:rPr>
              <a:t>Optimum </a:t>
            </a:r>
            <a:r>
              <a:rPr sz="2600" spc="-15" dirty="0">
                <a:solidFill>
                  <a:srgbClr val="00AFEF"/>
                </a:solidFill>
                <a:latin typeface="Arial"/>
                <a:cs typeface="Arial"/>
              </a:rPr>
              <a:t>ratio </a:t>
            </a:r>
            <a:r>
              <a:rPr sz="2600" spc="-5" dirty="0">
                <a:solidFill>
                  <a:srgbClr val="00AFEF"/>
                </a:solidFill>
                <a:latin typeface="Arial"/>
                <a:cs typeface="Arial"/>
              </a:rPr>
              <a:t>of </a:t>
            </a:r>
            <a:r>
              <a:rPr sz="2600" spc="-250" dirty="0">
                <a:solidFill>
                  <a:srgbClr val="00AFEF"/>
                </a:solidFill>
                <a:latin typeface="Arial"/>
                <a:cs typeface="Arial"/>
              </a:rPr>
              <a:t>PT: </a:t>
            </a:r>
            <a:r>
              <a:rPr sz="2600" spc="-110" dirty="0">
                <a:solidFill>
                  <a:srgbClr val="FFFFFF"/>
                </a:solidFill>
                <a:latin typeface="Arial"/>
                <a:cs typeface="Arial"/>
              </a:rPr>
              <a:t>2-2.5 </a:t>
            </a:r>
            <a:r>
              <a:rPr sz="2600" spc="-35" dirty="0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sz="2600" spc="-95" dirty="0">
                <a:solidFill>
                  <a:srgbClr val="FFFFFF"/>
                </a:solidFill>
                <a:latin typeface="Arial"/>
                <a:cs typeface="Arial"/>
              </a:rPr>
              <a:t>prophylaxis </a:t>
            </a:r>
            <a:r>
              <a:rPr sz="2600" spc="-5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2600" spc="-4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spc="-240" dirty="0">
                <a:solidFill>
                  <a:srgbClr val="FFFFFF"/>
                </a:solidFill>
                <a:latin typeface="Arial"/>
                <a:cs typeface="Arial"/>
              </a:rPr>
              <a:t>DVT, </a:t>
            </a:r>
            <a:r>
              <a:rPr sz="2600" spc="-114" dirty="0">
                <a:solidFill>
                  <a:srgbClr val="FFFFFF"/>
                </a:solidFill>
                <a:latin typeface="Arial"/>
                <a:cs typeface="Arial"/>
              </a:rPr>
              <a:t>2-3  </a:t>
            </a:r>
            <a:r>
              <a:rPr sz="2600" spc="-35" dirty="0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sz="2600" spc="-285" dirty="0">
                <a:solidFill>
                  <a:srgbClr val="FFFFFF"/>
                </a:solidFill>
                <a:latin typeface="Arial"/>
                <a:cs typeface="Arial"/>
              </a:rPr>
              <a:t>DVT </a:t>
            </a:r>
            <a:r>
              <a:rPr sz="2600" spc="-25" dirty="0">
                <a:solidFill>
                  <a:srgbClr val="FFFFFF"/>
                </a:solidFill>
                <a:latin typeface="Arial"/>
                <a:cs typeface="Arial"/>
              </a:rPr>
              <a:t>treatment </a:t>
            </a:r>
            <a:r>
              <a:rPr sz="2600" spc="-125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2600" spc="-110" dirty="0">
                <a:solidFill>
                  <a:srgbClr val="FFFFFF"/>
                </a:solidFill>
                <a:latin typeface="Arial"/>
                <a:cs typeface="Arial"/>
              </a:rPr>
              <a:t>3-3.5 </a:t>
            </a:r>
            <a:r>
              <a:rPr sz="2600" spc="-35" dirty="0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sz="2600" spc="-5" dirty="0">
                <a:solidFill>
                  <a:srgbClr val="FFFFFF"/>
                </a:solidFill>
                <a:latin typeface="Arial"/>
                <a:cs typeface="Arial"/>
              </a:rPr>
              <a:t>MI</a:t>
            </a:r>
            <a:r>
              <a:rPr sz="2600" spc="-3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spc="-75" dirty="0">
                <a:solidFill>
                  <a:srgbClr val="FFFFFF"/>
                </a:solidFill>
                <a:latin typeface="Arial"/>
                <a:cs typeface="Arial"/>
              </a:rPr>
              <a:t>etc.</a:t>
            </a:r>
            <a:endParaRPr sz="2600">
              <a:latin typeface="Arial"/>
              <a:cs typeface="Arial"/>
            </a:endParaRPr>
          </a:p>
          <a:p>
            <a:pPr marL="355600" marR="447040" indent="-342900">
              <a:lnSpc>
                <a:spcPct val="80000"/>
              </a:lnSpc>
              <a:spcBef>
                <a:spcPts val="760"/>
              </a:spcBef>
              <a:buChar char="•"/>
              <a:tabLst>
                <a:tab pos="354965" algn="l"/>
                <a:tab pos="355600" algn="l"/>
              </a:tabLst>
            </a:pPr>
            <a:r>
              <a:rPr sz="3000" spc="-225" dirty="0">
                <a:solidFill>
                  <a:srgbClr val="FFFF00"/>
                </a:solidFill>
                <a:latin typeface="Arial"/>
                <a:cs typeface="Arial"/>
              </a:rPr>
              <a:t>Uses: </a:t>
            </a:r>
            <a:r>
              <a:rPr sz="3000" spc="-275" dirty="0">
                <a:solidFill>
                  <a:srgbClr val="FFFFFF"/>
                </a:solidFill>
                <a:latin typeface="Arial"/>
                <a:cs typeface="Arial"/>
              </a:rPr>
              <a:t>DVT, </a:t>
            </a:r>
            <a:r>
              <a:rPr sz="3000" spc="-130" dirty="0">
                <a:solidFill>
                  <a:srgbClr val="FFFFFF"/>
                </a:solidFill>
                <a:latin typeface="Arial"/>
                <a:cs typeface="Arial"/>
              </a:rPr>
              <a:t>Pulmonary </a:t>
            </a:r>
            <a:r>
              <a:rPr sz="3000" spc="-110" dirty="0">
                <a:solidFill>
                  <a:srgbClr val="FFFFFF"/>
                </a:solidFill>
                <a:latin typeface="Arial"/>
                <a:cs typeface="Arial"/>
              </a:rPr>
              <a:t>embolism </a:t>
            </a:r>
            <a:r>
              <a:rPr sz="3000" spc="-145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3000" spc="-35" dirty="0">
                <a:solidFill>
                  <a:srgbClr val="FFFFFF"/>
                </a:solidFill>
                <a:latin typeface="Arial"/>
                <a:cs typeface="Arial"/>
              </a:rPr>
              <a:t>atrial  </a:t>
            </a:r>
            <a:r>
              <a:rPr sz="3000" spc="-15" dirty="0">
                <a:solidFill>
                  <a:srgbClr val="FFFFFF"/>
                </a:solidFill>
                <a:latin typeface="Arial"/>
                <a:cs typeface="Arial"/>
              </a:rPr>
              <a:t>fibrillation </a:t>
            </a:r>
            <a:r>
              <a:rPr sz="3000" spc="-100" dirty="0">
                <a:solidFill>
                  <a:srgbClr val="FFFFFF"/>
                </a:solidFill>
                <a:latin typeface="Arial"/>
                <a:cs typeface="Arial"/>
              </a:rPr>
              <a:t>(drug </a:t>
            </a:r>
            <a:r>
              <a:rPr sz="3000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3000" spc="-140" dirty="0">
                <a:solidFill>
                  <a:srgbClr val="FFFFFF"/>
                </a:solidFill>
                <a:latin typeface="Arial"/>
                <a:cs typeface="Arial"/>
              </a:rPr>
              <a:t>choice </a:t>
            </a:r>
            <a:r>
              <a:rPr sz="3000" spc="-175" dirty="0">
                <a:solidFill>
                  <a:srgbClr val="FFFFFF"/>
                </a:solidFill>
                <a:latin typeface="Arial"/>
                <a:cs typeface="Arial"/>
              </a:rPr>
              <a:t>– </a:t>
            </a:r>
            <a:r>
              <a:rPr sz="3000" spc="-145" dirty="0">
                <a:solidFill>
                  <a:srgbClr val="FFFFFF"/>
                </a:solidFill>
                <a:latin typeface="Arial"/>
                <a:cs typeface="Arial"/>
              </a:rPr>
              <a:t>3-4wks </a:t>
            </a:r>
            <a:r>
              <a:rPr sz="3000" spc="-75" dirty="0">
                <a:solidFill>
                  <a:srgbClr val="FFFFFF"/>
                </a:solidFill>
                <a:latin typeface="Arial"/>
                <a:cs typeface="Arial"/>
              </a:rPr>
              <a:t>before</a:t>
            </a:r>
            <a:r>
              <a:rPr sz="3000" spc="-5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spc="-140" dirty="0">
                <a:solidFill>
                  <a:srgbClr val="FFFFFF"/>
                </a:solidFill>
                <a:latin typeface="Arial"/>
                <a:cs typeface="Arial"/>
              </a:rPr>
              <a:t>and  </a:t>
            </a:r>
            <a:r>
              <a:rPr sz="3000" spc="-25" dirty="0">
                <a:solidFill>
                  <a:srgbClr val="FFFFFF"/>
                </a:solidFill>
                <a:latin typeface="Arial"/>
                <a:cs typeface="Arial"/>
              </a:rPr>
              <a:t>after</a:t>
            </a:r>
            <a:r>
              <a:rPr sz="3000" spc="-1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spc="-120" dirty="0">
                <a:solidFill>
                  <a:srgbClr val="FFFFFF"/>
                </a:solidFill>
                <a:latin typeface="Arial"/>
                <a:cs typeface="Arial"/>
              </a:rPr>
              <a:t>conversion)</a:t>
            </a:r>
            <a:endParaRPr sz="3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50920" y="497840"/>
            <a:ext cx="2040889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0" dirty="0"/>
              <a:t>Warfarin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33220"/>
            <a:ext cx="7882890" cy="41973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3000" spc="-300" dirty="0">
                <a:solidFill>
                  <a:srgbClr val="FFFF00"/>
                </a:solidFill>
                <a:latin typeface="Arial"/>
                <a:cs typeface="Arial"/>
              </a:rPr>
              <a:t>ADRs: </a:t>
            </a:r>
            <a:r>
              <a:rPr sz="3000" spc="-150" dirty="0">
                <a:solidFill>
                  <a:srgbClr val="FFFFFF"/>
                </a:solidFill>
                <a:latin typeface="Arial"/>
                <a:cs typeface="Arial"/>
              </a:rPr>
              <a:t>Bleeding </a:t>
            </a:r>
            <a:r>
              <a:rPr sz="3000" spc="-175" dirty="0">
                <a:solidFill>
                  <a:srgbClr val="FFFFFF"/>
                </a:solidFill>
                <a:latin typeface="Arial"/>
                <a:cs typeface="Arial"/>
              </a:rPr>
              <a:t>– </a:t>
            </a:r>
            <a:r>
              <a:rPr sz="3000" spc="-130" dirty="0">
                <a:solidFill>
                  <a:srgbClr val="FFFFFF"/>
                </a:solidFill>
                <a:latin typeface="Arial"/>
                <a:cs typeface="Arial"/>
              </a:rPr>
              <a:t>epistaxis, </a:t>
            </a:r>
            <a:r>
              <a:rPr sz="3000" spc="-95" dirty="0">
                <a:solidFill>
                  <a:srgbClr val="FFFFFF"/>
                </a:solidFill>
                <a:latin typeface="Arial"/>
                <a:cs typeface="Arial"/>
              </a:rPr>
              <a:t>haematuria, </a:t>
            </a:r>
            <a:r>
              <a:rPr sz="3000" spc="-114" dirty="0">
                <a:solidFill>
                  <a:srgbClr val="FFFFFF"/>
                </a:solidFill>
                <a:latin typeface="Arial"/>
                <a:cs typeface="Arial"/>
              </a:rPr>
              <a:t>bleeding  </a:t>
            </a:r>
            <a:r>
              <a:rPr sz="3000" spc="-300" dirty="0">
                <a:solidFill>
                  <a:srgbClr val="FFFFFF"/>
                </a:solidFill>
                <a:latin typeface="Arial"/>
                <a:cs typeface="Arial"/>
              </a:rPr>
              <a:t>GIT </a:t>
            </a:r>
            <a:r>
              <a:rPr sz="3000" spc="-80" dirty="0">
                <a:solidFill>
                  <a:srgbClr val="FFFFFF"/>
                </a:solidFill>
                <a:latin typeface="Arial"/>
                <a:cs typeface="Arial"/>
              </a:rPr>
              <a:t>Intracranial</a:t>
            </a:r>
            <a:r>
              <a:rPr sz="30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spc="-130" dirty="0">
                <a:solidFill>
                  <a:srgbClr val="FFFFFF"/>
                </a:solidFill>
                <a:latin typeface="Arial"/>
                <a:cs typeface="Arial"/>
              </a:rPr>
              <a:t>haemorrhage</a:t>
            </a:r>
            <a:endParaRPr sz="30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640"/>
              </a:spcBef>
              <a:buChar char="–"/>
              <a:tabLst>
                <a:tab pos="755650" algn="l"/>
              </a:tabLst>
            </a:pPr>
            <a:r>
              <a:rPr sz="2600" spc="-10" dirty="0">
                <a:solidFill>
                  <a:srgbClr val="FFFFFF"/>
                </a:solidFill>
                <a:latin typeface="Arial"/>
                <a:cs typeface="Arial"/>
              </a:rPr>
              <a:t>Minor </a:t>
            </a:r>
            <a:r>
              <a:rPr sz="2600" spc="-95" dirty="0">
                <a:solidFill>
                  <a:srgbClr val="FFFFFF"/>
                </a:solidFill>
                <a:latin typeface="Arial"/>
                <a:cs typeface="Arial"/>
              </a:rPr>
              <a:t>bleeding </a:t>
            </a:r>
            <a:r>
              <a:rPr sz="2600" spc="-155" dirty="0">
                <a:solidFill>
                  <a:srgbClr val="FFFFFF"/>
                </a:solidFill>
                <a:latin typeface="Arial"/>
                <a:cs typeface="Arial"/>
              </a:rPr>
              <a:t>– </a:t>
            </a:r>
            <a:r>
              <a:rPr sz="2600" spc="-35" dirty="0">
                <a:solidFill>
                  <a:srgbClr val="FFFFFF"/>
                </a:solidFill>
                <a:latin typeface="Arial"/>
                <a:cs typeface="Arial"/>
              </a:rPr>
              <a:t>Vit </a:t>
            </a:r>
            <a:r>
              <a:rPr sz="2600" spc="-385" dirty="0">
                <a:solidFill>
                  <a:srgbClr val="FFFFFF"/>
                </a:solidFill>
                <a:latin typeface="Arial"/>
                <a:cs typeface="Arial"/>
              </a:rPr>
              <a:t>K </a:t>
            </a:r>
            <a:r>
              <a:rPr sz="2600" spc="-114" dirty="0">
                <a:solidFill>
                  <a:srgbClr val="FFFFFF"/>
                </a:solidFill>
                <a:latin typeface="Arial"/>
                <a:cs typeface="Arial"/>
              </a:rPr>
              <a:t>(takes</a:t>
            </a:r>
            <a:r>
              <a:rPr sz="2600" spc="-4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spc="-90" dirty="0">
                <a:solidFill>
                  <a:srgbClr val="FFFFFF"/>
                </a:solidFill>
                <a:latin typeface="Arial"/>
                <a:cs typeface="Arial"/>
              </a:rPr>
              <a:t>long)</a:t>
            </a:r>
            <a:endParaRPr sz="26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650"/>
              </a:spcBef>
              <a:buChar char="–"/>
              <a:tabLst>
                <a:tab pos="755650" algn="l"/>
              </a:tabLst>
            </a:pPr>
            <a:r>
              <a:rPr sz="2600" spc="-175" dirty="0">
                <a:solidFill>
                  <a:srgbClr val="FFFFFF"/>
                </a:solidFill>
                <a:latin typeface="Arial"/>
                <a:cs typeface="Arial"/>
              </a:rPr>
              <a:t>Fresh </a:t>
            </a:r>
            <a:r>
              <a:rPr sz="2600" spc="-65" dirty="0">
                <a:solidFill>
                  <a:srgbClr val="FFFFFF"/>
                </a:solidFill>
                <a:latin typeface="Arial"/>
                <a:cs typeface="Arial"/>
              </a:rPr>
              <a:t>blood </a:t>
            </a:r>
            <a:r>
              <a:rPr sz="2600" spc="-80" dirty="0">
                <a:solidFill>
                  <a:srgbClr val="FFFFFF"/>
                </a:solidFill>
                <a:latin typeface="Arial"/>
                <a:cs typeface="Arial"/>
              </a:rPr>
              <a:t>transfusion </a:t>
            </a:r>
            <a:r>
              <a:rPr sz="2600" spc="-20" dirty="0">
                <a:solidFill>
                  <a:srgbClr val="FFFFFF"/>
                </a:solidFill>
                <a:latin typeface="Arial"/>
                <a:cs typeface="Arial"/>
              </a:rPr>
              <a:t>or </a:t>
            </a:r>
            <a:r>
              <a:rPr sz="2600" spc="-65" dirty="0">
                <a:solidFill>
                  <a:srgbClr val="FFFFFF"/>
                </a:solidFill>
                <a:latin typeface="Arial"/>
                <a:cs typeface="Arial"/>
              </a:rPr>
              <a:t>blood</a:t>
            </a:r>
            <a:r>
              <a:rPr sz="2600" spc="-3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spc="-75" dirty="0">
                <a:solidFill>
                  <a:srgbClr val="FFFFFF"/>
                </a:solidFill>
                <a:latin typeface="Arial"/>
                <a:cs typeface="Arial"/>
              </a:rPr>
              <a:t>factors</a:t>
            </a:r>
            <a:endParaRPr sz="26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650"/>
              </a:spcBef>
              <a:buChar char="–"/>
              <a:tabLst>
                <a:tab pos="755650" algn="l"/>
              </a:tabLst>
            </a:pPr>
            <a:r>
              <a:rPr sz="2600" spc="-75" dirty="0">
                <a:solidFill>
                  <a:srgbClr val="FFFFFF"/>
                </a:solidFill>
                <a:latin typeface="Arial"/>
                <a:cs typeface="Arial"/>
              </a:rPr>
              <a:t>Other </a:t>
            </a:r>
            <a:r>
              <a:rPr sz="2600" spc="-260" dirty="0">
                <a:solidFill>
                  <a:srgbClr val="FFFFFF"/>
                </a:solidFill>
                <a:latin typeface="Arial"/>
                <a:cs typeface="Arial"/>
              </a:rPr>
              <a:t>ADRs: </a:t>
            </a:r>
            <a:r>
              <a:rPr sz="2600" spc="-114" dirty="0">
                <a:solidFill>
                  <a:srgbClr val="FFFFFF"/>
                </a:solidFill>
                <a:latin typeface="Arial"/>
                <a:cs typeface="Arial"/>
              </a:rPr>
              <a:t>Alopecia, </a:t>
            </a:r>
            <a:r>
              <a:rPr sz="2600" spc="-45" dirty="0">
                <a:solidFill>
                  <a:srgbClr val="FFFFFF"/>
                </a:solidFill>
                <a:latin typeface="Arial"/>
                <a:cs typeface="Arial"/>
              </a:rPr>
              <a:t>dermatitis </a:t>
            </a:r>
            <a:r>
              <a:rPr sz="2600" spc="-125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2600" spc="-80" dirty="0">
                <a:solidFill>
                  <a:srgbClr val="FFFFFF"/>
                </a:solidFill>
                <a:latin typeface="Arial"/>
                <a:cs typeface="Arial"/>
              </a:rPr>
              <a:t>diarrhoea</a:t>
            </a:r>
            <a:r>
              <a:rPr sz="2600" spc="-1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spc="-75" dirty="0">
                <a:solidFill>
                  <a:srgbClr val="FFFFFF"/>
                </a:solidFill>
                <a:latin typeface="Arial"/>
                <a:cs typeface="Arial"/>
              </a:rPr>
              <a:t>etc.</a:t>
            </a:r>
            <a:endParaRPr sz="26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40"/>
              </a:spcBef>
              <a:buChar char="•"/>
              <a:tabLst>
                <a:tab pos="354965" algn="l"/>
                <a:tab pos="355600" algn="l"/>
              </a:tabLst>
            </a:pPr>
            <a:r>
              <a:rPr sz="3000" spc="-100" dirty="0">
                <a:solidFill>
                  <a:srgbClr val="FFFF00"/>
                </a:solidFill>
                <a:latin typeface="Arial"/>
                <a:cs typeface="Arial"/>
              </a:rPr>
              <a:t>Contraindications: </a:t>
            </a:r>
            <a:r>
              <a:rPr sz="3000" spc="-290" dirty="0">
                <a:solidFill>
                  <a:srgbClr val="FFFFFF"/>
                </a:solidFill>
                <a:latin typeface="Arial"/>
                <a:cs typeface="Arial"/>
              </a:rPr>
              <a:t>Same </a:t>
            </a:r>
            <a:r>
              <a:rPr sz="3000" spc="-280" dirty="0">
                <a:solidFill>
                  <a:srgbClr val="FFFFFF"/>
                </a:solidFill>
                <a:latin typeface="Arial"/>
                <a:cs typeface="Arial"/>
              </a:rPr>
              <a:t>as</a:t>
            </a:r>
            <a:r>
              <a:rPr sz="3000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spc="-95" dirty="0">
                <a:solidFill>
                  <a:srgbClr val="FFFFFF"/>
                </a:solidFill>
                <a:latin typeface="Arial"/>
                <a:cs typeface="Arial"/>
              </a:rPr>
              <a:t>heparin</a:t>
            </a:r>
            <a:endParaRPr sz="3000">
              <a:latin typeface="Arial"/>
              <a:cs typeface="Arial"/>
            </a:endParaRPr>
          </a:p>
          <a:p>
            <a:pPr marL="755650" marR="518795" lvl="1" indent="-285750">
              <a:lnSpc>
                <a:spcPct val="100000"/>
              </a:lnSpc>
              <a:spcBef>
                <a:spcPts val="650"/>
              </a:spcBef>
              <a:buChar char="–"/>
              <a:tabLst>
                <a:tab pos="755650" algn="l"/>
              </a:tabLst>
            </a:pPr>
            <a:r>
              <a:rPr sz="2600" spc="-114" dirty="0">
                <a:solidFill>
                  <a:srgbClr val="00AFEF"/>
                </a:solidFill>
                <a:latin typeface="Arial"/>
                <a:cs typeface="Arial"/>
              </a:rPr>
              <a:t>Foetal </a:t>
            </a:r>
            <a:r>
              <a:rPr sz="2600" spc="-45" dirty="0">
                <a:solidFill>
                  <a:srgbClr val="00AFEF"/>
                </a:solidFill>
                <a:latin typeface="Arial"/>
                <a:cs typeface="Arial"/>
              </a:rPr>
              <a:t>warfarin </a:t>
            </a:r>
            <a:r>
              <a:rPr sz="2600" spc="-100" dirty="0">
                <a:solidFill>
                  <a:srgbClr val="00AFEF"/>
                </a:solidFill>
                <a:latin typeface="Arial"/>
                <a:cs typeface="Arial"/>
              </a:rPr>
              <a:t>syndrome: </a:t>
            </a:r>
            <a:r>
              <a:rPr sz="2600" spc="-95" dirty="0">
                <a:solidFill>
                  <a:srgbClr val="FFFFFF"/>
                </a:solidFill>
                <a:latin typeface="Arial"/>
                <a:cs typeface="Arial"/>
              </a:rPr>
              <a:t>skeletal </a:t>
            </a:r>
            <a:r>
              <a:rPr sz="2600" spc="-60" dirty="0">
                <a:solidFill>
                  <a:srgbClr val="FFFFFF"/>
                </a:solidFill>
                <a:latin typeface="Arial"/>
                <a:cs typeface="Arial"/>
              </a:rPr>
              <a:t>abnormality</a:t>
            </a:r>
            <a:r>
              <a:rPr sz="2600" spc="-2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spc="-155" dirty="0">
                <a:solidFill>
                  <a:srgbClr val="FFFFFF"/>
                </a:solidFill>
                <a:latin typeface="Arial"/>
                <a:cs typeface="Arial"/>
              </a:rPr>
              <a:t>–  </a:t>
            </a:r>
            <a:r>
              <a:rPr sz="2600" spc="-114" dirty="0">
                <a:solidFill>
                  <a:srgbClr val="FFFFFF"/>
                </a:solidFill>
                <a:latin typeface="Arial"/>
                <a:cs typeface="Arial"/>
              </a:rPr>
              <a:t>hypoplasia </a:t>
            </a:r>
            <a:r>
              <a:rPr sz="2600" spc="-5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2600" spc="-140" dirty="0">
                <a:solidFill>
                  <a:srgbClr val="FFFFFF"/>
                </a:solidFill>
                <a:latin typeface="Arial"/>
                <a:cs typeface="Arial"/>
              </a:rPr>
              <a:t>nose, </a:t>
            </a:r>
            <a:r>
              <a:rPr sz="2600" spc="-145" dirty="0">
                <a:solidFill>
                  <a:srgbClr val="FFFFFF"/>
                </a:solidFill>
                <a:latin typeface="Arial"/>
                <a:cs typeface="Arial"/>
              </a:rPr>
              <a:t>eye </a:t>
            </a:r>
            <a:r>
              <a:rPr sz="2600" spc="-110" dirty="0">
                <a:solidFill>
                  <a:srgbClr val="FFFFFF"/>
                </a:solidFill>
                <a:latin typeface="Arial"/>
                <a:cs typeface="Arial"/>
              </a:rPr>
              <a:t>socket, </a:t>
            </a:r>
            <a:r>
              <a:rPr sz="2600" spc="-114" dirty="0">
                <a:solidFill>
                  <a:srgbClr val="FFFFFF"/>
                </a:solidFill>
                <a:latin typeface="Arial"/>
                <a:cs typeface="Arial"/>
              </a:rPr>
              <a:t>hand </a:t>
            </a:r>
            <a:r>
              <a:rPr sz="2600" spc="-140" dirty="0">
                <a:solidFill>
                  <a:srgbClr val="FFFFFF"/>
                </a:solidFill>
                <a:latin typeface="Arial"/>
                <a:cs typeface="Arial"/>
              </a:rPr>
              <a:t>bones </a:t>
            </a:r>
            <a:r>
              <a:rPr sz="2600" spc="-125" dirty="0">
                <a:solidFill>
                  <a:srgbClr val="FFFFFF"/>
                </a:solidFill>
                <a:latin typeface="Arial"/>
                <a:cs typeface="Arial"/>
              </a:rPr>
              <a:t>and  </a:t>
            </a:r>
            <a:r>
              <a:rPr sz="2600" spc="-40" dirty="0">
                <a:solidFill>
                  <a:srgbClr val="FFFFFF"/>
                </a:solidFill>
                <a:latin typeface="Arial"/>
                <a:cs typeface="Arial"/>
              </a:rPr>
              <a:t>growth</a:t>
            </a:r>
            <a:r>
              <a:rPr sz="2600" spc="-1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spc="-40" dirty="0">
                <a:solidFill>
                  <a:srgbClr val="FFFFFF"/>
                </a:solidFill>
                <a:latin typeface="Arial"/>
                <a:cs typeface="Arial"/>
              </a:rPr>
              <a:t>retardation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50920" y="497840"/>
            <a:ext cx="2040889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0" dirty="0"/>
              <a:t>Warfarin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79879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2642870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3376929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5097779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354965" marR="222250">
              <a:lnSpc>
                <a:spcPts val="2590"/>
              </a:lnSpc>
              <a:spcBef>
                <a:spcPts val="425"/>
              </a:spcBef>
            </a:pPr>
            <a:r>
              <a:rPr sz="2400" spc="-130" dirty="0">
                <a:solidFill>
                  <a:srgbClr val="FFFF00"/>
                </a:solidFill>
              </a:rPr>
              <a:t>Factors </a:t>
            </a:r>
            <a:r>
              <a:rPr sz="2400" spc="-114" dirty="0">
                <a:solidFill>
                  <a:srgbClr val="FFFF00"/>
                </a:solidFill>
              </a:rPr>
              <a:t>enhancing </a:t>
            </a:r>
            <a:r>
              <a:rPr sz="2400" spc="-40" dirty="0">
                <a:solidFill>
                  <a:srgbClr val="FFFF00"/>
                </a:solidFill>
              </a:rPr>
              <a:t>warfarin </a:t>
            </a:r>
            <a:r>
              <a:rPr sz="2400" spc="-35" dirty="0">
                <a:solidFill>
                  <a:srgbClr val="FFFF00"/>
                </a:solidFill>
              </a:rPr>
              <a:t>effect: </a:t>
            </a:r>
            <a:r>
              <a:rPr sz="2400" spc="-95" dirty="0"/>
              <a:t>(1) </a:t>
            </a:r>
            <a:r>
              <a:rPr sz="2400" spc="-55" dirty="0"/>
              <a:t>Debility,</a:t>
            </a:r>
            <a:r>
              <a:rPr sz="2400" spc="-340" dirty="0"/>
              <a:t> </a:t>
            </a:r>
            <a:r>
              <a:rPr sz="2400" spc="-20" dirty="0"/>
              <a:t>malnutrition  </a:t>
            </a:r>
            <a:r>
              <a:rPr sz="2400" spc="-65" dirty="0"/>
              <a:t>etc. </a:t>
            </a:r>
            <a:r>
              <a:rPr sz="2400" spc="-90" dirty="0"/>
              <a:t>(2) </a:t>
            </a:r>
            <a:r>
              <a:rPr sz="2400" spc="-110" dirty="0"/>
              <a:t>Liver </a:t>
            </a:r>
            <a:r>
              <a:rPr sz="2400" spc="-160" dirty="0"/>
              <a:t>diseases, </a:t>
            </a:r>
            <a:r>
              <a:rPr sz="2400" spc="-80" dirty="0"/>
              <a:t>chronic </a:t>
            </a:r>
            <a:r>
              <a:rPr sz="2400" spc="-95" dirty="0"/>
              <a:t>alcoholism (3) </a:t>
            </a:r>
            <a:r>
              <a:rPr sz="2400" spc="-80" dirty="0"/>
              <a:t>Newborn </a:t>
            </a:r>
            <a:r>
              <a:rPr sz="2400" spc="-95" dirty="0"/>
              <a:t>(4)  </a:t>
            </a:r>
            <a:r>
              <a:rPr sz="2400" spc="-80" dirty="0"/>
              <a:t>prolonged </a:t>
            </a:r>
            <a:r>
              <a:rPr sz="2400" spc="-30" dirty="0"/>
              <a:t>antibiotic</a:t>
            </a:r>
            <a:r>
              <a:rPr sz="2400" spc="-190" dirty="0"/>
              <a:t> </a:t>
            </a:r>
            <a:r>
              <a:rPr sz="2400" spc="-60" dirty="0"/>
              <a:t>therapy</a:t>
            </a:r>
            <a:endParaRPr sz="2400"/>
          </a:p>
          <a:p>
            <a:pPr marL="354965" marR="545465">
              <a:lnSpc>
                <a:spcPts val="2590"/>
              </a:lnSpc>
              <a:spcBef>
                <a:spcPts val="600"/>
              </a:spcBef>
            </a:pPr>
            <a:r>
              <a:rPr sz="2400" spc="-130" dirty="0">
                <a:solidFill>
                  <a:srgbClr val="FFFF00"/>
                </a:solidFill>
              </a:rPr>
              <a:t>Factors </a:t>
            </a:r>
            <a:r>
              <a:rPr sz="2400" spc="-125" dirty="0">
                <a:solidFill>
                  <a:srgbClr val="FFFF00"/>
                </a:solidFill>
              </a:rPr>
              <a:t>decreasing </a:t>
            </a:r>
            <a:r>
              <a:rPr sz="2400" spc="-40" dirty="0">
                <a:solidFill>
                  <a:srgbClr val="FFFF00"/>
                </a:solidFill>
              </a:rPr>
              <a:t>warfarin </a:t>
            </a:r>
            <a:r>
              <a:rPr sz="2400" spc="-35" dirty="0">
                <a:solidFill>
                  <a:srgbClr val="FFFF00"/>
                </a:solidFill>
              </a:rPr>
              <a:t>effect: </a:t>
            </a:r>
            <a:r>
              <a:rPr sz="2400" spc="-140" dirty="0"/>
              <a:t>Pregnancy,</a:t>
            </a:r>
            <a:r>
              <a:rPr sz="2400" spc="-315" dirty="0"/>
              <a:t> </a:t>
            </a:r>
            <a:r>
              <a:rPr sz="2400" spc="-65" dirty="0"/>
              <a:t>Nephrotic  </a:t>
            </a:r>
            <a:r>
              <a:rPr sz="2400" spc="-100" dirty="0"/>
              <a:t>syndrome </a:t>
            </a:r>
            <a:r>
              <a:rPr sz="2400" spc="-114" dirty="0"/>
              <a:t>and </a:t>
            </a:r>
            <a:r>
              <a:rPr sz="2400" spc="-90" dirty="0"/>
              <a:t>genetic </a:t>
            </a:r>
            <a:r>
              <a:rPr sz="2400" spc="-40" dirty="0"/>
              <a:t>warfarin</a:t>
            </a:r>
            <a:r>
              <a:rPr sz="2400" spc="-210" dirty="0"/>
              <a:t> </a:t>
            </a:r>
            <a:r>
              <a:rPr sz="2400" spc="-110" dirty="0"/>
              <a:t>resistance</a:t>
            </a:r>
            <a:endParaRPr sz="2400"/>
          </a:p>
          <a:p>
            <a:pPr marL="354965" marR="776605">
              <a:lnSpc>
                <a:spcPct val="90000"/>
              </a:lnSpc>
              <a:spcBef>
                <a:spcPts val="560"/>
              </a:spcBef>
            </a:pPr>
            <a:r>
              <a:rPr sz="2400" b="1" spc="-240" dirty="0">
                <a:solidFill>
                  <a:srgbClr val="FFFF00"/>
                </a:solidFill>
                <a:latin typeface="Arial"/>
                <a:cs typeface="Arial"/>
              </a:rPr>
              <a:t>Drugs </a:t>
            </a:r>
            <a:r>
              <a:rPr sz="2400" spc="-114" dirty="0"/>
              <a:t>enhancing </a:t>
            </a:r>
            <a:r>
              <a:rPr sz="2400" spc="-75" dirty="0"/>
              <a:t>anticoagulant </a:t>
            </a:r>
            <a:r>
              <a:rPr sz="2400" spc="-60" dirty="0"/>
              <a:t>action: </a:t>
            </a:r>
            <a:r>
              <a:rPr sz="2400" spc="-120" dirty="0"/>
              <a:t>Broad </a:t>
            </a:r>
            <a:r>
              <a:rPr sz="2400" spc="-85" dirty="0"/>
              <a:t>spectrum  </a:t>
            </a:r>
            <a:r>
              <a:rPr sz="2400" spc="-55" dirty="0"/>
              <a:t>antibiotics, </a:t>
            </a:r>
            <a:r>
              <a:rPr sz="2400" spc="-85" dirty="0"/>
              <a:t>Aspirin </a:t>
            </a:r>
            <a:r>
              <a:rPr sz="2400" spc="-35" dirty="0"/>
              <a:t>(platelet </a:t>
            </a:r>
            <a:r>
              <a:rPr sz="2400" spc="-105" dirty="0"/>
              <a:t>aggregation </a:t>
            </a:r>
            <a:r>
              <a:rPr sz="2400" spc="-20" dirty="0"/>
              <a:t>inhibition </a:t>
            </a:r>
            <a:r>
              <a:rPr sz="2400" spc="-114" dirty="0"/>
              <a:t>and  </a:t>
            </a:r>
            <a:r>
              <a:rPr sz="2400" spc="-65" dirty="0"/>
              <a:t>hypoprothobinemic action), </a:t>
            </a:r>
            <a:r>
              <a:rPr sz="2400" spc="-95" dirty="0"/>
              <a:t>Newer </a:t>
            </a:r>
            <a:r>
              <a:rPr sz="2400" spc="-105" dirty="0"/>
              <a:t>cephalosporins  </a:t>
            </a:r>
            <a:r>
              <a:rPr sz="2400" spc="-60" dirty="0"/>
              <a:t>(hypoprothobinemic; </a:t>
            </a:r>
            <a:r>
              <a:rPr sz="2400" spc="-95" dirty="0">
                <a:solidFill>
                  <a:srgbClr val="E36B09"/>
                </a:solidFill>
              </a:rPr>
              <a:t>Chloramphenicol, </a:t>
            </a:r>
            <a:r>
              <a:rPr sz="2400" spc="-50" dirty="0">
                <a:solidFill>
                  <a:srgbClr val="E36B09"/>
                </a:solidFill>
              </a:rPr>
              <a:t>allopurinol,  </a:t>
            </a:r>
            <a:r>
              <a:rPr sz="2400" spc="-40" dirty="0">
                <a:solidFill>
                  <a:srgbClr val="E36B09"/>
                </a:solidFill>
              </a:rPr>
              <a:t>tolbutamide </a:t>
            </a:r>
            <a:r>
              <a:rPr sz="2400" spc="-114" dirty="0">
                <a:solidFill>
                  <a:srgbClr val="E36B09"/>
                </a:solidFill>
              </a:rPr>
              <a:t>and </a:t>
            </a:r>
            <a:r>
              <a:rPr sz="2400" spc="-55" dirty="0">
                <a:solidFill>
                  <a:srgbClr val="E36B09"/>
                </a:solidFill>
              </a:rPr>
              <a:t>phenytoin </a:t>
            </a:r>
            <a:r>
              <a:rPr sz="2400" spc="-45" dirty="0">
                <a:solidFill>
                  <a:srgbClr val="E36B09"/>
                </a:solidFill>
              </a:rPr>
              <a:t>(inhibits</a:t>
            </a:r>
            <a:r>
              <a:rPr sz="2400" spc="-335" dirty="0">
                <a:solidFill>
                  <a:srgbClr val="E36B09"/>
                </a:solidFill>
              </a:rPr>
              <a:t> </a:t>
            </a:r>
            <a:r>
              <a:rPr sz="2400" spc="-75" dirty="0">
                <a:solidFill>
                  <a:srgbClr val="E36B09"/>
                </a:solidFill>
              </a:rPr>
              <a:t>metabolism)</a:t>
            </a:r>
            <a:endParaRPr sz="2400">
              <a:latin typeface="Arial"/>
              <a:cs typeface="Arial"/>
            </a:endParaRPr>
          </a:p>
          <a:p>
            <a:pPr marL="354965" marR="5080">
              <a:lnSpc>
                <a:spcPts val="2600"/>
              </a:lnSpc>
              <a:spcBef>
                <a:spcPts val="620"/>
              </a:spcBef>
            </a:pPr>
            <a:r>
              <a:rPr sz="2400" spc="-155" dirty="0">
                <a:solidFill>
                  <a:srgbClr val="FFFF00"/>
                </a:solidFill>
              </a:rPr>
              <a:t>Drugs </a:t>
            </a:r>
            <a:r>
              <a:rPr sz="2400" spc="-90" dirty="0">
                <a:solidFill>
                  <a:srgbClr val="FFFF00"/>
                </a:solidFill>
              </a:rPr>
              <a:t>reducing </a:t>
            </a:r>
            <a:r>
              <a:rPr sz="2400" spc="-35" dirty="0">
                <a:solidFill>
                  <a:srgbClr val="FFFF00"/>
                </a:solidFill>
              </a:rPr>
              <a:t>effect: </a:t>
            </a:r>
            <a:r>
              <a:rPr sz="2400" spc="-75" dirty="0"/>
              <a:t>Barbiturates, </a:t>
            </a:r>
            <a:r>
              <a:rPr sz="2400" spc="-114" dirty="0"/>
              <a:t>carbamazepine, </a:t>
            </a:r>
            <a:r>
              <a:rPr sz="2400" spc="-370" dirty="0"/>
              <a:t>OCP </a:t>
            </a:r>
            <a:r>
              <a:rPr sz="2400" spc="-114" dirty="0"/>
              <a:t>and  </a:t>
            </a:r>
            <a:r>
              <a:rPr sz="2400" spc="-95" dirty="0"/>
              <a:t>Rifampicin</a:t>
            </a:r>
            <a:endParaRPr sz="24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1369" y="4439920"/>
            <a:ext cx="314769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b="1" spc="-475" dirty="0">
                <a:latin typeface="Arial"/>
                <a:cs typeface="Arial"/>
              </a:rPr>
              <a:t>FIBRINOLYTICS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714750" y="1214119"/>
            <a:ext cx="2736850" cy="20434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86429" y="497840"/>
            <a:ext cx="276606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670" dirty="0"/>
              <a:t>F</a:t>
            </a:r>
            <a:r>
              <a:rPr spc="-35" dirty="0"/>
              <a:t>i</a:t>
            </a:r>
            <a:r>
              <a:rPr spc="-75" dirty="0"/>
              <a:t>b</a:t>
            </a:r>
            <a:r>
              <a:rPr spc="-15" dirty="0"/>
              <a:t>ri</a:t>
            </a:r>
            <a:r>
              <a:rPr spc="-20" dirty="0"/>
              <a:t>noly</a:t>
            </a:r>
            <a:r>
              <a:rPr spc="-10" dirty="0"/>
              <a:t>t</a:t>
            </a:r>
            <a:r>
              <a:rPr spc="-270" dirty="0"/>
              <a:t>ics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93850"/>
            <a:ext cx="10604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2390140"/>
            <a:ext cx="10604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•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2940050"/>
            <a:ext cx="10604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•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3736340"/>
            <a:ext cx="10604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•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78839" y="1605279"/>
            <a:ext cx="3200400" cy="2443480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12700" marR="5080">
              <a:lnSpc>
                <a:spcPct val="90000"/>
              </a:lnSpc>
              <a:spcBef>
                <a:spcPts val="315"/>
              </a:spcBef>
            </a:pPr>
            <a:r>
              <a:rPr sz="1800" spc="-120" dirty="0">
                <a:solidFill>
                  <a:srgbClr val="FFFFFF"/>
                </a:solidFill>
                <a:latin typeface="Arial"/>
                <a:cs typeface="Arial"/>
              </a:rPr>
              <a:t>Drugs </a:t>
            </a:r>
            <a:r>
              <a:rPr sz="1800" spc="-105" dirty="0">
                <a:solidFill>
                  <a:srgbClr val="FFFFFF"/>
                </a:solidFill>
                <a:latin typeface="Arial"/>
                <a:cs typeface="Arial"/>
              </a:rPr>
              <a:t>used </a:t>
            </a:r>
            <a:r>
              <a:rPr sz="1800" spc="20" dirty="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1800" spc="-100" dirty="0">
                <a:solidFill>
                  <a:srgbClr val="FFFFFF"/>
                </a:solidFill>
                <a:latin typeface="Arial"/>
                <a:cs typeface="Arial"/>
              </a:rPr>
              <a:t>lyse 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thrombi/clot</a:t>
            </a:r>
            <a:r>
              <a:rPr sz="1800" spc="-1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20" dirty="0">
                <a:solidFill>
                  <a:srgbClr val="FFFFFF"/>
                </a:solidFill>
                <a:latin typeface="Arial"/>
                <a:cs typeface="Arial"/>
              </a:rPr>
              <a:t>to  </a:t>
            </a:r>
            <a:r>
              <a:rPr sz="1800" spc="-90" dirty="0">
                <a:solidFill>
                  <a:srgbClr val="FFFFFF"/>
                </a:solidFill>
                <a:latin typeface="Arial"/>
                <a:cs typeface="Arial"/>
              </a:rPr>
              <a:t>recanalize </a:t>
            </a:r>
            <a:r>
              <a:rPr sz="1800" spc="-80" dirty="0">
                <a:solidFill>
                  <a:srgbClr val="FFFFFF"/>
                </a:solidFill>
                <a:latin typeface="Arial"/>
                <a:cs typeface="Arial"/>
              </a:rPr>
              <a:t>occluded </a:t>
            </a:r>
            <a:r>
              <a:rPr sz="1800" spc="-130" dirty="0">
                <a:solidFill>
                  <a:srgbClr val="FFFFFF"/>
                </a:solidFill>
                <a:latin typeface="Arial"/>
                <a:cs typeface="Arial"/>
              </a:rPr>
              <a:t>vessels </a:t>
            </a:r>
            <a:r>
              <a:rPr sz="1800" spc="-105" dirty="0">
                <a:solidFill>
                  <a:srgbClr val="FFFFFF"/>
                </a:solidFill>
                <a:latin typeface="Arial"/>
                <a:cs typeface="Arial"/>
              </a:rPr>
              <a:t>–  </a:t>
            </a:r>
            <a:r>
              <a:rPr sz="1800" spc="-65" dirty="0">
                <a:solidFill>
                  <a:srgbClr val="00AFEF"/>
                </a:solidFill>
                <a:latin typeface="Arial"/>
                <a:cs typeface="Arial"/>
              </a:rPr>
              <a:t>coronary</a:t>
            </a:r>
            <a:r>
              <a:rPr sz="1800" spc="-105" dirty="0">
                <a:solidFill>
                  <a:srgbClr val="00AFEF"/>
                </a:solidFill>
                <a:latin typeface="Arial"/>
                <a:cs typeface="Arial"/>
              </a:rPr>
              <a:t> </a:t>
            </a:r>
            <a:r>
              <a:rPr sz="1800" spc="-35" dirty="0">
                <a:solidFill>
                  <a:srgbClr val="00AFEF"/>
                </a:solidFill>
                <a:latin typeface="Arial"/>
                <a:cs typeface="Arial"/>
              </a:rPr>
              <a:t>artery</a:t>
            </a:r>
            <a:endParaRPr sz="1800">
              <a:latin typeface="Arial"/>
              <a:cs typeface="Arial"/>
            </a:endParaRPr>
          </a:p>
          <a:p>
            <a:pPr marL="12700" marR="373380">
              <a:lnSpc>
                <a:spcPts val="1950"/>
              </a:lnSpc>
              <a:spcBef>
                <a:spcPts val="459"/>
              </a:spcBef>
            </a:pPr>
            <a:r>
              <a:rPr sz="1800" spc="-90" dirty="0">
                <a:solidFill>
                  <a:srgbClr val="FFFF00"/>
                </a:solidFill>
                <a:latin typeface="Arial"/>
                <a:cs typeface="Arial"/>
              </a:rPr>
              <a:t>MOA: </a:t>
            </a:r>
            <a:r>
              <a:rPr sz="1800" spc="-100" dirty="0">
                <a:solidFill>
                  <a:srgbClr val="FFFFFF"/>
                </a:solidFill>
                <a:latin typeface="Arial"/>
                <a:cs typeface="Arial"/>
              </a:rPr>
              <a:t>Produce </a:t>
            </a:r>
            <a:r>
              <a:rPr sz="1800" spc="-55" dirty="0">
                <a:solidFill>
                  <a:srgbClr val="FFFFFF"/>
                </a:solidFill>
                <a:latin typeface="Arial"/>
                <a:cs typeface="Arial"/>
              </a:rPr>
              <a:t>more </a:t>
            </a:r>
            <a:r>
              <a:rPr sz="1800" spc="-75" dirty="0">
                <a:solidFill>
                  <a:srgbClr val="FFFFFF"/>
                </a:solidFill>
                <a:latin typeface="Arial"/>
                <a:cs typeface="Arial"/>
              </a:rPr>
              <a:t>plasmin</a:t>
            </a:r>
            <a:r>
              <a:rPr sz="1800" spc="-1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-50" dirty="0">
                <a:solidFill>
                  <a:srgbClr val="FFFFFF"/>
                </a:solidFill>
                <a:latin typeface="Arial"/>
                <a:cs typeface="Arial"/>
              </a:rPr>
              <a:t>-  </a:t>
            </a:r>
            <a:r>
              <a:rPr sz="1800" spc="-100" dirty="0">
                <a:solidFill>
                  <a:srgbClr val="FFFFFF"/>
                </a:solidFill>
                <a:latin typeface="Arial"/>
                <a:cs typeface="Arial"/>
              </a:rPr>
              <a:t>dissolves 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fibrin</a:t>
            </a:r>
            <a:r>
              <a:rPr sz="1800" spc="-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-40" dirty="0">
                <a:solidFill>
                  <a:srgbClr val="FFFFFF"/>
                </a:solidFill>
                <a:latin typeface="Arial"/>
                <a:cs typeface="Arial"/>
              </a:rPr>
              <a:t>thread</a:t>
            </a:r>
            <a:endParaRPr sz="1800">
              <a:latin typeface="Arial"/>
              <a:cs typeface="Arial"/>
            </a:endParaRPr>
          </a:p>
          <a:p>
            <a:pPr marL="12700" marR="105410">
              <a:lnSpc>
                <a:spcPts val="1939"/>
              </a:lnSpc>
              <a:spcBef>
                <a:spcPts val="450"/>
              </a:spcBef>
            </a:pPr>
            <a:r>
              <a:rPr sz="1800" spc="-105" dirty="0">
                <a:solidFill>
                  <a:srgbClr val="FFFF00"/>
                </a:solidFill>
                <a:latin typeface="Arial"/>
                <a:cs typeface="Arial"/>
              </a:rPr>
              <a:t>Drugs: </a:t>
            </a:r>
            <a:r>
              <a:rPr sz="1800" b="1" spc="-114" dirty="0">
                <a:solidFill>
                  <a:srgbClr val="FFFFFF"/>
                </a:solidFill>
                <a:latin typeface="Arial"/>
                <a:cs typeface="Arial"/>
              </a:rPr>
              <a:t>Streptokinase, </a:t>
            </a:r>
            <a:r>
              <a:rPr sz="1800" b="1" spc="-120" dirty="0">
                <a:solidFill>
                  <a:srgbClr val="FFFFFF"/>
                </a:solidFill>
                <a:latin typeface="Arial"/>
                <a:cs typeface="Arial"/>
              </a:rPr>
              <a:t>urokinase,  </a:t>
            </a:r>
            <a:r>
              <a:rPr sz="1800" b="1" spc="-105" dirty="0">
                <a:solidFill>
                  <a:srgbClr val="FFFFFF"/>
                </a:solidFill>
                <a:latin typeface="Arial"/>
                <a:cs typeface="Arial"/>
              </a:rPr>
              <a:t>alteplase </a:t>
            </a:r>
            <a:r>
              <a:rPr sz="1800" b="1" spc="-85" dirty="0">
                <a:solidFill>
                  <a:srgbClr val="FFFFFF"/>
                </a:solidFill>
                <a:latin typeface="Arial"/>
                <a:cs typeface="Arial"/>
              </a:rPr>
              <a:t>(rt-PA), </a:t>
            </a:r>
            <a:r>
              <a:rPr sz="1800" b="1" spc="-105" dirty="0">
                <a:solidFill>
                  <a:srgbClr val="FFFFFF"/>
                </a:solidFill>
                <a:latin typeface="Arial"/>
                <a:cs typeface="Arial"/>
              </a:rPr>
              <a:t>reteplase </a:t>
            </a:r>
            <a:r>
              <a:rPr sz="1800" b="1" spc="-130" dirty="0">
                <a:solidFill>
                  <a:srgbClr val="FFFFFF"/>
                </a:solidFill>
                <a:latin typeface="Arial"/>
                <a:cs typeface="Arial"/>
              </a:rPr>
              <a:t>and  </a:t>
            </a:r>
            <a:r>
              <a:rPr sz="1800" b="1" spc="-110" dirty="0">
                <a:solidFill>
                  <a:srgbClr val="FFFFFF"/>
                </a:solidFill>
                <a:latin typeface="Arial"/>
                <a:cs typeface="Arial"/>
              </a:rPr>
              <a:t>tenecteplase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sz="1800" b="1" spc="-125" dirty="0">
                <a:solidFill>
                  <a:srgbClr val="FFFF00"/>
                </a:solidFill>
                <a:latin typeface="Arial"/>
                <a:cs typeface="Arial"/>
              </a:rPr>
              <a:t>Streptokinase </a:t>
            </a:r>
            <a:r>
              <a:rPr sz="1800" b="1" spc="-105" dirty="0">
                <a:solidFill>
                  <a:srgbClr val="FFFFFF"/>
                </a:solidFill>
                <a:latin typeface="Arial"/>
                <a:cs typeface="Arial"/>
              </a:rPr>
              <a:t>– </a:t>
            </a:r>
            <a:r>
              <a:rPr sz="1800" b="1" spc="-155" dirty="0">
                <a:solidFill>
                  <a:srgbClr val="FFFFFF"/>
                </a:solidFill>
                <a:latin typeface="Arial"/>
                <a:cs typeface="Arial"/>
              </a:rPr>
              <a:t>once</a:t>
            </a:r>
            <a:r>
              <a:rPr sz="1800" b="1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10" dirty="0">
                <a:solidFill>
                  <a:srgbClr val="FFFFFF"/>
                </a:solidFill>
                <a:latin typeface="Arial"/>
                <a:cs typeface="Arial"/>
              </a:rPr>
              <a:t>popular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93139" y="4048759"/>
            <a:ext cx="3366135" cy="1634489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298450" marR="88265" indent="-285750">
              <a:lnSpc>
                <a:spcPts val="1730"/>
              </a:lnSpc>
              <a:spcBef>
                <a:spcPts val="315"/>
              </a:spcBef>
              <a:buFont typeface="Arial"/>
              <a:buChar char="–"/>
              <a:tabLst>
                <a:tab pos="297815" algn="l"/>
                <a:tab pos="298450" algn="l"/>
              </a:tabLst>
            </a:pPr>
            <a:r>
              <a:rPr sz="1600" b="1" spc="-165" dirty="0">
                <a:solidFill>
                  <a:srgbClr val="FFFFFF"/>
                </a:solidFill>
                <a:latin typeface="Arial"/>
                <a:cs typeface="Arial"/>
              </a:rPr>
              <a:t>Binds </a:t>
            </a:r>
            <a:r>
              <a:rPr sz="1600" b="1" spc="-55" dirty="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1600" b="1" spc="-130" dirty="0">
                <a:solidFill>
                  <a:srgbClr val="FFFFFF"/>
                </a:solidFill>
                <a:latin typeface="Arial"/>
                <a:cs typeface="Arial"/>
              </a:rPr>
              <a:t>plasminogen </a:t>
            </a:r>
            <a:r>
              <a:rPr sz="1600" b="1" spc="-114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1600" b="1" spc="-95" dirty="0">
                <a:solidFill>
                  <a:srgbClr val="FFFFFF"/>
                </a:solidFill>
                <a:latin typeface="Arial"/>
                <a:cs typeface="Arial"/>
              </a:rPr>
              <a:t>generate  </a:t>
            </a:r>
            <a:r>
              <a:rPr sz="1600" b="1" spc="-120" dirty="0">
                <a:solidFill>
                  <a:srgbClr val="FFFFFF"/>
                </a:solidFill>
                <a:latin typeface="Arial"/>
                <a:cs typeface="Arial"/>
              </a:rPr>
              <a:t>plasmin</a:t>
            </a:r>
            <a:endParaRPr sz="1600">
              <a:latin typeface="Arial"/>
              <a:cs typeface="Arial"/>
            </a:endParaRPr>
          </a:p>
          <a:p>
            <a:pPr marL="298450" marR="5080" indent="-285750">
              <a:lnSpc>
                <a:spcPct val="89800"/>
              </a:lnSpc>
              <a:spcBef>
                <a:spcPts val="370"/>
              </a:spcBef>
              <a:buFont typeface="Arial"/>
              <a:buChar char="–"/>
              <a:tabLst>
                <a:tab pos="297815" algn="l"/>
                <a:tab pos="298450" algn="l"/>
              </a:tabLst>
            </a:pPr>
            <a:r>
              <a:rPr sz="1600" b="1" spc="-125" dirty="0">
                <a:solidFill>
                  <a:srgbClr val="FFFFFF"/>
                </a:solidFill>
                <a:latin typeface="Arial"/>
                <a:cs typeface="Arial"/>
              </a:rPr>
              <a:t>Non-specific </a:t>
            </a:r>
            <a:r>
              <a:rPr sz="1600" b="1" spc="-95" dirty="0">
                <a:solidFill>
                  <a:srgbClr val="FFFFFF"/>
                </a:solidFill>
                <a:latin typeface="Arial"/>
                <a:cs typeface="Arial"/>
              </a:rPr>
              <a:t>– </a:t>
            </a:r>
            <a:r>
              <a:rPr sz="1600" b="1" spc="-105" dirty="0">
                <a:solidFill>
                  <a:srgbClr val="FFFFFF"/>
                </a:solidFill>
                <a:latin typeface="Arial"/>
                <a:cs typeface="Arial"/>
              </a:rPr>
              <a:t>activates </a:t>
            </a:r>
            <a:r>
              <a:rPr sz="1600" b="1" spc="-114" dirty="0">
                <a:solidFill>
                  <a:srgbClr val="FFFFFF"/>
                </a:solidFill>
                <a:latin typeface="Arial"/>
                <a:cs typeface="Arial"/>
              </a:rPr>
              <a:t>circulating </a:t>
            </a:r>
            <a:r>
              <a:rPr sz="1600" b="1" spc="-140" dirty="0">
                <a:solidFill>
                  <a:srgbClr val="FFFFFF"/>
                </a:solidFill>
                <a:latin typeface="Arial"/>
                <a:cs typeface="Arial"/>
              </a:rPr>
              <a:t>+  </a:t>
            </a:r>
            <a:r>
              <a:rPr sz="1600" b="1" spc="-75" dirty="0">
                <a:solidFill>
                  <a:srgbClr val="FFFFFF"/>
                </a:solidFill>
                <a:latin typeface="Arial"/>
                <a:cs typeface="Arial"/>
              </a:rPr>
              <a:t>fibrin </a:t>
            </a:r>
            <a:r>
              <a:rPr sz="1600" b="1" spc="-125" dirty="0">
                <a:solidFill>
                  <a:srgbClr val="FFFFFF"/>
                </a:solidFill>
                <a:latin typeface="Arial"/>
                <a:cs typeface="Arial"/>
              </a:rPr>
              <a:t>bound plasminogen– </a:t>
            </a:r>
            <a:r>
              <a:rPr sz="1600" b="1" spc="-105" dirty="0">
                <a:solidFill>
                  <a:srgbClr val="00AFEF"/>
                </a:solidFill>
                <a:latin typeface="Arial"/>
                <a:cs typeface="Arial"/>
              </a:rPr>
              <a:t>non-  </a:t>
            </a:r>
            <a:r>
              <a:rPr sz="1600" b="1" spc="-135" dirty="0">
                <a:solidFill>
                  <a:srgbClr val="00AFEF"/>
                </a:solidFill>
                <a:latin typeface="Arial"/>
                <a:cs typeface="Arial"/>
              </a:rPr>
              <a:t>specific </a:t>
            </a:r>
            <a:r>
              <a:rPr sz="1600" b="1" spc="-100" dirty="0">
                <a:solidFill>
                  <a:srgbClr val="00AFEF"/>
                </a:solidFill>
                <a:latin typeface="Arial"/>
                <a:cs typeface="Arial"/>
              </a:rPr>
              <a:t>fibrinogen </a:t>
            </a:r>
            <a:r>
              <a:rPr sz="1600" b="1" spc="-90" dirty="0">
                <a:solidFill>
                  <a:srgbClr val="00AFEF"/>
                </a:solidFill>
                <a:latin typeface="Arial"/>
                <a:cs typeface="Arial"/>
              </a:rPr>
              <a:t>depletory </a:t>
            </a:r>
            <a:r>
              <a:rPr sz="1600" b="1" spc="-95" dirty="0">
                <a:solidFill>
                  <a:srgbClr val="FFFFFF"/>
                </a:solidFill>
                <a:latin typeface="Arial"/>
                <a:cs typeface="Arial"/>
              </a:rPr>
              <a:t>– </a:t>
            </a:r>
            <a:r>
              <a:rPr sz="1600" b="1" spc="-80" dirty="0">
                <a:solidFill>
                  <a:srgbClr val="FFFFFF"/>
                </a:solidFill>
                <a:latin typeface="Arial"/>
                <a:cs typeface="Arial"/>
              </a:rPr>
              <a:t>but  </a:t>
            </a:r>
            <a:r>
              <a:rPr sz="1600" b="1" spc="-165" dirty="0">
                <a:solidFill>
                  <a:srgbClr val="FFFFFF"/>
                </a:solidFill>
                <a:latin typeface="Arial"/>
                <a:cs typeface="Arial"/>
              </a:rPr>
              <a:t>less </a:t>
            </a:r>
            <a:r>
              <a:rPr sz="1600" b="1" spc="-75" dirty="0">
                <a:solidFill>
                  <a:srgbClr val="FFFFFF"/>
                </a:solidFill>
                <a:latin typeface="Arial"/>
                <a:cs typeface="Arial"/>
              </a:rPr>
              <a:t>effect </a:t>
            </a:r>
            <a:r>
              <a:rPr sz="1600" b="1" spc="-85" dirty="0">
                <a:solidFill>
                  <a:srgbClr val="FFFFFF"/>
                </a:solidFill>
                <a:latin typeface="Arial"/>
                <a:cs typeface="Arial"/>
              </a:rPr>
              <a:t>than newer </a:t>
            </a:r>
            <a:r>
              <a:rPr sz="1600" b="1" spc="-150" dirty="0">
                <a:solidFill>
                  <a:srgbClr val="FFFFFF"/>
                </a:solidFill>
                <a:latin typeface="Arial"/>
                <a:cs typeface="Arial"/>
              </a:rPr>
              <a:t>ones </a:t>
            </a:r>
            <a:r>
              <a:rPr sz="1600" b="1" spc="-90" dirty="0">
                <a:solidFill>
                  <a:srgbClr val="FFFFFF"/>
                </a:solidFill>
                <a:latin typeface="Arial"/>
                <a:cs typeface="Arial"/>
              </a:rPr>
              <a:t>in  </a:t>
            </a:r>
            <a:r>
              <a:rPr sz="1600" b="1" spc="-110" dirty="0">
                <a:solidFill>
                  <a:srgbClr val="FFFFFF"/>
                </a:solidFill>
                <a:latin typeface="Arial"/>
                <a:cs typeface="Arial"/>
              </a:rPr>
              <a:t>fibrinolysis</a:t>
            </a:r>
            <a:endParaRPr sz="16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648200" y="2519679"/>
            <a:ext cx="4038600" cy="26873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80489" y="497840"/>
            <a:ext cx="636968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347085" algn="l"/>
              </a:tabLst>
            </a:pPr>
            <a:r>
              <a:rPr spc="-400" dirty="0"/>
              <a:t>A</a:t>
            </a:r>
            <a:r>
              <a:rPr spc="120" dirty="0"/>
              <a:t>l</a:t>
            </a:r>
            <a:r>
              <a:rPr spc="155" dirty="0"/>
              <a:t>t</a:t>
            </a:r>
            <a:r>
              <a:rPr spc="-204" dirty="0"/>
              <a:t>e</a:t>
            </a:r>
            <a:r>
              <a:rPr spc="-200" dirty="0"/>
              <a:t>p</a:t>
            </a:r>
            <a:r>
              <a:rPr spc="-245" dirty="0"/>
              <a:t>la</a:t>
            </a:r>
            <a:r>
              <a:rPr spc="-310" dirty="0"/>
              <a:t>s</a:t>
            </a:r>
            <a:r>
              <a:rPr spc="-260" dirty="0"/>
              <a:t>e</a:t>
            </a:r>
            <a:r>
              <a:rPr spc="-235" dirty="0"/>
              <a:t> </a:t>
            </a:r>
            <a:r>
              <a:rPr spc="-240" dirty="0"/>
              <a:t>an</a:t>
            </a:r>
            <a:r>
              <a:rPr spc="-140" dirty="0"/>
              <a:t>d</a:t>
            </a:r>
            <a:r>
              <a:rPr dirty="0"/>
              <a:t>	</a:t>
            </a:r>
            <a:r>
              <a:rPr spc="-555" dirty="0"/>
              <a:t>T</a:t>
            </a:r>
            <a:r>
              <a:rPr spc="-254" dirty="0"/>
              <a:t>e</a:t>
            </a:r>
            <a:r>
              <a:rPr spc="-140" dirty="0"/>
              <a:t>n</a:t>
            </a:r>
            <a:r>
              <a:rPr spc="-145" dirty="0"/>
              <a:t>ec</a:t>
            </a:r>
            <a:r>
              <a:rPr spc="-75" dirty="0"/>
              <a:t>t</a:t>
            </a:r>
            <a:r>
              <a:rPr spc="-204" dirty="0"/>
              <a:t>e</a:t>
            </a:r>
            <a:r>
              <a:rPr spc="-200" dirty="0"/>
              <a:t>p</a:t>
            </a:r>
            <a:r>
              <a:rPr spc="-245" dirty="0"/>
              <a:t>la</a:t>
            </a:r>
            <a:r>
              <a:rPr spc="-310" dirty="0"/>
              <a:t>s</a:t>
            </a:r>
            <a:r>
              <a:rPr spc="-260" dirty="0"/>
              <a:t>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19250"/>
            <a:ext cx="11493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2292350"/>
            <a:ext cx="11493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3206750"/>
            <a:ext cx="132715" cy="1656080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60"/>
              </a:spcBef>
            </a:pP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78839" y="1633220"/>
            <a:ext cx="7573009" cy="4282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90" dirty="0">
                <a:solidFill>
                  <a:srgbClr val="FFFFFF"/>
                </a:solidFill>
                <a:latin typeface="Arial"/>
                <a:cs typeface="Arial"/>
              </a:rPr>
              <a:t>Recombinant </a:t>
            </a:r>
            <a:r>
              <a:rPr sz="2000" spc="-85" dirty="0">
                <a:solidFill>
                  <a:srgbClr val="FFFFFF"/>
                </a:solidFill>
                <a:latin typeface="Arial"/>
                <a:cs typeface="Arial"/>
              </a:rPr>
              <a:t>tissue </a:t>
            </a:r>
            <a:r>
              <a:rPr sz="2000" spc="-90" dirty="0">
                <a:solidFill>
                  <a:srgbClr val="FFFFFF"/>
                </a:solidFill>
                <a:latin typeface="Arial"/>
                <a:cs typeface="Arial"/>
              </a:rPr>
              <a:t>plasminogen </a:t>
            </a:r>
            <a:r>
              <a:rPr sz="2000" spc="-40" dirty="0">
                <a:solidFill>
                  <a:srgbClr val="FFFFFF"/>
                </a:solidFill>
                <a:latin typeface="Arial"/>
                <a:cs typeface="Arial"/>
              </a:rPr>
              <a:t>activator </a:t>
            </a:r>
            <a:r>
              <a:rPr sz="2000" spc="-75" dirty="0">
                <a:solidFill>
                  <a:srgbClr val="FFFFFF"/>
                </a:solidFill>
                <a:latin typeface="Arial"/>
                <a:cs typeface="Arial"/>
              </a:rPr>
              <a:t>(rt-PA) </a:t>
            </a:r>
            <a:r>
              <a:rPr sz="2000" spc="-120" dirty="0">
                <a:solidFill>
                  <a:srgbClr val="FFFFFF"/>
                </a:solidFill>
                <a:latin typeface="Arial"/>
                <a:cs typeface="Arial"/>
              </a:rPr>
              <a:t>– </a:t>
            </a:r>
            <a:r>
              <a:rPr sz="2000" spc="-85" dirty="0">
                <a:solidFill>
                  <a:srgbClr val="FFFFFF"/>
                </a:solidFill>
                <a:latin typeface="Arial"/>
                <a:cs typeface="Arial"/>
              </a:rPr>
              <a:t>human </a:t>
            </a:r>
            <a:r>
              <a:rPr sz="2000" spc="-90" dirty="0">
                <a:solidFill>
                  <a:srgbClr val="FFFFFF"/>
                </a:solidFill>
                <a:latin typeface="Arial"/>
                <a:cs typeface="Arial"/>
              </a:rPr>
              <a:t>tissue</a:t>
            </a:r>
            <a:r>
              <a:rPr sz="2000" spc="-2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35" dirty="0">
                <a:solidFill>
                  <a:srgbClr val="FFFFFF"/>
                </a:solidFill>
                <a:latin typeface="Arial"/>
                <a:cs typeface="Arial"/>
              </a:rPr>
              <a:t>culture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000" spc="-120" dirty="0">
                <a:solidFill>
                  <a:srgbClr val="FFFFFF"/>
                </a:solidFill>
                <a:latin typeface="Arial"/>
                <a:cs typeface="Arial"/>
              </a:rPr>
              <a:t>– </a:t>
            </a:r>
            <a:r>
              <a:rPr sz="2000" spc="-50" dirty="0">
                <a:solidFill>
                  <a:srgbClr val="FFFFFF"/>
                </a:solidFill>
                <a:latin typeface="Arial"/>
                <a:cs typeface="Arial"/>
              </a:rPr>
              <a:t>costlier </a:t>
            </a:r>
            <a:r>
              <a:rPr sz="2000" spc="-45" dirty="0">
                <a:solidFill>
                  <a:srgbClr val="FFFFFF"/>
                </a:solidFill>
                <a:latin typeface="Arial"/>
                <a:cs typeface="Arial"/>
              </a:rPr>
              <a:t>than</a:t>
            </a:r>
            <a:r>
              <a:rPr sz="2000" spc="-1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80" dirty="0">
                <a:solidFill>
                  <a:srgbClr val="FFFFFF"/>
                </a:solidFill>
                <a:latin typeface="Arial"/>
                <a:cs typeface="Arial"/>
              </a:rPr>
              <a:t>Streptokinase</a:t>
            </a:r>
            <a:endParaRPr sz="2000">
              <a:latin typeface="Arial"/>
              <a:cs typeface="Arial"/>
            </a:endParaRPr>
          </a:p>
          <a:p>
            <a:pPr marL="12700" marR="173990">
              <a:lnSpc>
                <a:spcPct val="100000"/>
              </a:lnSpc>
              <a:spcBef>
                <a:spcPts val="500"/>
              </a:spcBef>
            </a:pPr>
            <a:r>
              <a:rPr sz="2000" spc="-95" dirty="0">
                <a:solidFill>
                  <a:srgbClr val="FFFF00"/>
                </a:solidFill>
                <a:latin typeface="Arial"/>
                <a:cs typeface="Arial"/>
              </a:rPr>
              <a:t>MOA: </a:t>
            </a:r>
            <a:r>
              <a:rPr sz="2000" spc="-85" dirty="0">
                <a:solidFill>
                  <a:srgbClr val="FFFFFF"/>
                </a:solidFill>
                <a:latin typeface="Arial"/>
                <a:cs typeface="Arial"/>
              </a:rPr>
              <a:t>tissue specific </a:t>
            </a:r>
            <a:r>
              <a:rPr sz="2000" spc="-25" dirty="0">
                <a:solidFill>
                  <a:srgbClr val="FFFFFF"/>
                </a:solidFill>
                <a:latin typeface="Arial"/>
                <a:cs typeface="Arial"/>
              </a:rPr>
              <a:t>thrombolytic </a:t>
            </a:r>
            <a:r>
              <a:rPr sz="2000" spc="-95" dirty="0">
                <a:solidFill>
                  <a:srgbClr val="FFFFFF"/>
                </a:solidFill>
                <a:latin typeface="Arial"/>
                <a:cs typeface="Arial"/>
              </a:rPr>
              <a:t>(acts </a:t>
            </a:r>
            <a:r>
              <a:rPr sz="2000" spc="-60" dirty="0">
                <a:solidFill>
                  <a:srgbClr val="FFFFFF"/>
                </a:solidFill>
                <a:latin typeface="Arial"/>
                <a:cs typeface="Arial"/>
              </a:rPr>
              <a:t>on 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fibrin </a:t>
            </a:r>
            <a:r>
              <a:rPr sz="2000" spc="-65" dirty="0">
                <a:solidFill>
                  <a:srgbClr val="FFFFFF"/>
                </a:solidFill>
                <a:latin typeface="Arial"/>
                <a:cs typeface="Arial"/>
              </a:rPr>
              <a:t>bound </a:t>
            </a:r>
            <a:r>
              <a:rPr sz="2000" spc="-90" dirty="0">
                <a:solidFill>
                  <a:srgbClr val="FFFFFF"/>
                </a:solidFill>
                <a:latin typeface="Arial"/>
                <a:cs typeface="Arial"/>
              </a:rPr>
              <a:t>plasminogen 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within </a:t>
            </a:r>
            <a:r>
              <a:rPr sz="2000" spc="-55" dirty="0">
                <a:solidFill>
                  <a:srgbClr val="FFFFFF"/>
                </a:solidFill>
                <a:latin typeface="Arial"/>
                <a:cs typeface="Arial"/>
              </a:rPr>
              <a:t>thrombus) </a:t>
            </a:r>
            <a:r>
              <a:rPr sz="2000" spc="-120" dirty="0">
                <a:solidFill>
                  <a:srgbClr val="FFFFFF"/>
                </a:solidFill>
                <a:latin typeface="Arial"/>
                <a:cs typeface="Arial"/>
              </a:rPr>
              <a:t>– </a:t>
            </a:r>
            <a:r>
              <a:rPr sz="2000" spc="-110" dirty="0">
                <a:solidFill>
                  <a:srgbClr val="FFFFFF"/>
                </a:solidFill>
                <a:latin typeface="Arial"/>
                <a:cs typeface="Arial"/>
              </a:rPr>
              <a:t>also </a:t>
            </a:r>
            <a:r>
              <a:rPr sz="2000" spc="-45" dirty="0">
                <a:solidFill>
                  <a:srgbClr val="FFFFFF"/>
                </a:solidFill>
                <a:latin typeface="Arial"/>
                <a:cs typeface="Arial"/>
              </a:rPr>
              <a:t>interferes </a:t>
            </a:r>
            <a:r>
              <a:rPr sz="2000" spc="5" dirty="0">
                <a:solidFill>
                  <a:srgbClr val="FFFFFF"/>
                </a:solidFill>
                <a:latin typeface="Arial"/>
                <a:cs typeface="Arial"/>
              </a:rPr>
              <a:t>with </a:t>
            </a:r>
            <a:r>
              <a:rPr sz="2000" spc="-55" dirty="0">
                <a:solidFill>
                  <a:srgbClr val="FFFFFF"/>
                </a:solidFill>
                <a:latin typeface="Arial"/>
                <a:cs typeface="Arial"/>
              </a:rPr>
              <a:t>circulating </a:t>
            </a:r>
            <a:r>
              <a:rPr sz="2000" spc="-90" dirty="0">
                <a:solidFill>
                  <a:srgbClr val="FFFFFF"/>
                </a:solidFill>
                <a:latin typeface="Arial"/>
                <a:cs typeface="Arial"/>
              </a:rPr>
              <a:t>plasminogen </a:t>
            </a:r>
            <a:r>
              <a:rPr sz="2000" spc="-135" dirty="0">
                <a:solidFill>
                  <a:srgbClr val="FFFFFF"/>
                </a:solidFill>
                <a:latin typeface="Arial"/>
                <a:cs typeface="Arial"/>
              </a:rPr>
              <a:t>(50%)</a:t>
            </a:r>
            <a:r>
              <a:rPr sz="2000" spc="-3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120" dirty="0">
                <a:solidFill>
                  <a:srgbClr val="FFFFFF"/>
                </a:solidFill>
                <a:latin typeface="Arial"/>
                <a:cs typeface="Arial"/>
              </a:rPr>
              <a:t>–  </a:t>
            </a:r>
            <a:r>
              <a:rPr sz="2000" spc="-55" dirty="0">
                <a:solidFill>
                  <a:srgbClr val="FFFFFF"/>
                </a:solidFill>
                <a:latin typeface="Arial"/>
                <a:cs typeface="Arial"/>
              </a:rPr>
              <a:t>inactivated </a:t>
            </a:r>
            <a:r>
              <a:rPr sz="2000" spc="-80" dirty="0">
                <a:solidFill>
                  <a:srgbClr val="FFFFFF"/>
                </a:solidFill>
                <a:latin typeface="Arial"/>
                <a:cs typeface="Arial"/>
              </a:rPr>
              <a:t>by</a:t>
            </a:r>
            <a:r>
              <a:rPr sz="2000" spc="-1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140" dirty="0">
                <a:solidFill>
                  <a:srgbClr val="FFFFFF"/>
                </a:solidFill>
                <a:latin typeface="Arial"/>
                <a:cs typeface="Arial"/>
              </a:rPr>
              <a:t>PAI-1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sz="2000" spc="-155" dirty="0">
                <a:solidFill>
                  <a:srgbClr val="FFFFFF"/>
                </a:solidFill>
                <a:latin typeface="Arial"/>
                <a:cs typeface="Arial"/>
              </a:rPr>
              <a:t>Plasma </a:t>
            </a:r>
            <a:r>
              <a:rPr sz="2000" spc="-40" dirty="0">
                <a:solidFill>
                  <a:srgbClr val="FFFFFF"/>
                </a:solidFill>
                <a:latin typeface="Arial"/>
                <a:cs typeface="Arial"/>
              </a:rPr>
              <a:t>half </a:t>
            </a:r>
            <a:r>
              <a:rPr sz="2000" spc="-15" dirty="0">
                <a:solidFill>
                  <a:srgbClr val="FFFFFF"/>
                </a:solidFill>
                <a:latin typeface="Arial"/>
                <a:cs typeface="Arial"/>
              </a:rPr>
              <a:t>life </a:t>
            </a:r>
            <a:r>
              <a:rPr sz="2000" spc="-100" dirty="0">
                <a:solidFill>
                  <a:srgbClr val="FFFFFF"/>
                </a:solidFill>
                <a:latin typeface="Arial"/>
                <a:cs typeface="Arial"/>
              </a:rPr>
              <a:t>5 </a:t>
            </a:r>
            <a:r>
              <a:rPr sz="2000" spc="-60" dirty="0">
                <a:solidFill>
                  <a:srgbClr val="FFFFFF"/>
                </a:solidFill>
                <a:latin typeface="Arial"/>
                <a:cs typeface="Arial"/>
              </a:rPr>
              <a:t>minutes </a:t>
            </a:r>
            <a:r>
              <a:rPr sz="2000" spc="-120" dirty="0">
                <a:solidFill>
                  <a:srgbClr val="FFFFFF"/>
                </a:solidFill>
                <a:latin typeface="Arial"/>
                <a:cs typeface="Arial"/>
              </a:rPr>
              <a:t>– </a:t>
            </a:r>
            <a:r>
              <a:rPr sz="2000" spc="-90" dirty="0">
                <a:solidFill>
                  <a:srgbClr val="FFFFFF"/>
                </a:solidFill>
                <a:latin typeface="Arial"/>
                <a:cs typeface="Arial"/>
              </a:rPr>
              <a:t>given </a:t>
            </a:r>
            <a:r>
              <a:rPr sz="2000" spc="-75" dirty="0">
                <a:solidFill>
                  <a:srgbClr val="FFFFFF"/>
                </a:solidFill>
                <a:latin typeface="Arial"/>
                <a:cs typeface="Arial"/>
              </a:rPr>
              <a:t>slow </a:t>
            </a:r>
            <a:r>
              <a:rPr sz="2000" spc="-130" dirty="0">
                <a:solidFill>
                  <a:srgbClr val="FFFFFF"/>
                </a:solidFill>
                <a:latin typeface="Arial"/>
                <a:cs typeface="Arial"/>
              </a:rPr>
              <a:t>IV </a:t>
            </a:r>
            <a:r>
              <a:rPr sz="2000" spc="-60" dirty="0">
                <a:solidFill>
                  <a:srgbClr val="FFFFFF"/>
                </a:solidFill>
                <a:latin typeface="Arial"/>
                <a:cs typeface="Arial"/>
              </a:rPr>
              <a:t>(heparin</a:t>
            </a:r>
            <a:r>
              <a:rPr sz="2000" spc="-22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90" dirty="0">
                <a:solidFill>
                  <a:srgbClr val="FFFFFF"/>
                </a:solidFill>
                <a:latin typeface="Arial"/>
                <a:cs typeface="Arial"/>
              </a:rPr>
              <a:t>needed)</a:t>
            </a:r>
            <a:endParaRPr sz="2000">
              <a:latin typeface="Arial"/>
              <a:cs typeface="Arial"/>
            </a:endParaRPr>
          </a:p>
          <a:p>
            <a:pPr marL="12700" marR="556260">
              <a:lnSpc>
                <a:spcPct val="120800"/>
              </a:lnSpc>
            </a:pP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MI: </a:t>
            </a:r>
            <a:r>
              <a:rPr sz="2000" spc="-80" dirty="0">
                <a:solidFill>
                  <a:srgbClr val="FFFFFF"/>
                </a:solidFill>
                <a:latin typeface="Arial"/>
                <a:cs typeface="Arial"/>
              </a:rPr>
              <a:t>1o </a:t>
            </a:r>
            <a:r>
              <a:rPr sz="2000" spc="-125" dirty="0">
                <a:solidFill>
                  <a:srgbClr val="FFFFFF"/>
                </a:solidFill>
                <a:latin typeface="Arial"/>
                <a:cs typeface="Arial"/>
              </a:rPr>
              <a:t>mg </a:t>
            </a:r>
            <a:r>
              <a:rPr sz="2000" spc="-130" dirty="0">
                <a:solidFill>
                  <a:srgbClr val="FFFFFF"/>
                </a:solidFill>
                <a:latin typeface="Arial"/>
                <a:cs typeface="Arial"/>
              </a:rPr>
              <a:t>IV </a:t>
            </a:r>
            <a:r>
              <a:rPr sz="2000" spc="-80" dirty="0">
                <a:solidFill>
                  <a:srgbClr val="FFFFFF"/>
                </a:solidFill>
                <a:latin typeface="Arial"/>
                <a:cs typeface="Arial"/>
              </a:rPr>
              <a:t>bolus </a:t>
            </a:r>
            <a:r>
              <a:rPr sz="2000" spc="-120" dirty="0">
                <a:solidFill>
                  <a:srgbClr val="FFFFFF"/>
                </a:solidFill>
                <a:latin typeface="Arial"/>
                <a:cs typeface="Arial"/>
              </a:rPr>
              <a:t>– </a:t>
            </a:r>
            <a:r>
              <a:rPr sz="2000" spc="-35" dirty="0">
                <a:solidFill>
                  <a:srgbClr val="FFFFFF"/>
                </a:solidFill>
                <a:latin typeface="Arial"/>
                <a:cs typeface="Arial"/>
              </a:rPr>
              <a:t>followed </a:t>
            </a:r>
            <a:r>
              <a:rPr sz="2000" spc="-80" dirty="0">
                <a:solidFill>
                  <a:srgbClr val="FFFFFF"/>
                </a:solidFill>
                <a:latin typeface="Arial"/>
                <a:cs typeface="Arial"/>
              </a:rPr>
              <a:t>by </a:t>
            </a:r>
            <a:r>
              <a:rPr sz="2000" spc="-55" dirty="0">
                <a:solidFill>
                  <a:srgbClr val="FFFFFF"/>
                </a:solidFill>
                <a:latin typeface="Arial"/>
                <a:cs typeface="Arial"/>
              </a:rPr>
              <a:t>rest </a:t>
            </a:r>
            <a:r>
              <a:rPr sz="2000" spc="-105" dirty="0">
                <a:solidFill>
                  <a:srgbClr val="FFFFFF"/>
                </a:solidFill>
                <a:latin typeface="Arial"/>
                <a:cs typeface="Arial"/>
              </a:rPr>
              <a:t>90 </a:t>
            </a:r>
            <a:r>
              <a:rPr sz="2000" spc="-120" dirty="0">
                <a:solidFill>
                  <a:srgbClr val="FFFFFF"/>
                </a:solidFill>
                <a:latin typeface="Arial"/>
                <a:cs typeface="Arial"/>
              </a:rPr>
              <a:t>mg </a:t>
            </a:r>
            <a:r>
              <a:rPr sz="2000" spc="-55" dirty="0">
                <a:solidFill>
                  <a:srgbClr val="FFFFFF"/>
                </a:solidFill>
                <a:latin typeface="Arial"/>
                <a:cs typeface="Arial"/>
              </a:rPr>
              <a:t>infusion </a:t>
            </a:r>
            <a:r>
              <a:rPr sz="2000" spc="5" dirty="0">
                <a:solidFill>
                  <a:srgbClr val="FFFFFF"/>
                </a:solidFill>
                <a:latin typeface="Arial"/>
                <a:cs typeface="Arial"/>
              </a:rPr>
              <a:t>for </a:t>
            </a:r>
            <a:r>
              <a:rPr sz="2000" spc="-100" dirty="0">
                <a:solidFill>
                  <a:srgbClr val="FFFFFF"/>
                </a:solidFill>
                <a:latin typeface="Arial"/>
                <a:cs typeface="Arial"/>
              </a:rPr>
              <a:t>90</a:t>
            </a:r>
            <a:r>
              <a:rPr sz="2000" spc="-3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60" dirty="0">
                <a:solidFill>
                  <a:srgbClr val="FFFFFF"/>
                </a:solidFill>
                <a:latin typeface="Arial"/>
                <a:cs typeface="Arial"/>
              </a:rPr>
              <a:t>minutes  </a:t>
            </a:r>
            <a:r>
              <a:rPr sz="2000" spc="-85" dirty="0">
                <a:solidFill>
                  <a:srgbClr val="FFFF00"/>
                </a:solidFill>
                <a:latin typeface="Arial"/>
                <a:cs typeface="Arial"/>
              </a:rPr>
              <a:t>Pulmonary </a:t>
            </a:r>
            <a:r>
              <a:rPr sz="2000" spc="-70" dirty="0">
                <a:solidFill>
                  <a:srgbClr val="FFFF00"/>
                </a:solidFill>
                <a:latin typeface="Arial"/>
                <a:cs typeface="Arial"/>
              </a:rPr>
              <a:t>embolism</a:t>
            </a:r>
            <a:r>
              <a:rPr sz="2000" spc="-70" dirty="0">
                <a:solidFill>
                  <a:srgbClr val="FFFFFF"/>
                </a:solidFill>
                <a:latin typeface="Arial"/>
                <a:cs typeface="Arial"/>
              </a:rPr>
              <a:t>: </a:t>
            </a:r>
            <a:r>
              <a:rPr sz="2000" spc="-100" dirty="0">
                <a:solidFill>
                  <a:srgbClr val="FFFFFF"/>
                </a:solidFill>
                <a:latin typeface="Arial"/>
                <a:cs typeface="Arial"/>
              </a:rPr>
              <a:t>100 </a:t>
            </a:r>
            <a:r>
              <a:rPr sz="2000" spc="-120" dirty="0">
                <a:solidFill>
                  <a:srgbClr val="FFFFFF"/>
                </a:solidFill>
                <a:latin typeface="Arial"/>
                <a:cs typeface="Arial"/>
              </a:rPr>
              <a:t>mg </a:t>
            </a:r>
            <a:r>
              <a:rPr sz="2000" spc="-75" dirty="0">
                <a:solidFill>
                  <a:srgbClr val="FFFFFF"/>
                </a:solidFill>
                <a:latin typeface="Arial"/>
                <a:cs typeface="Arial"/>
              </a:rPr>
              <a:t>slow </a:t>
            </a:r>
            <a:r>
              <a:rPr sz="2000" spc="-130" dirty="0">
                <a:solidFill>
                  <a:srgbClr val="FFFFFF"/>
                </a:solidFill>
                <a:latin typeface="Arial"/>
                <a:cs typeface="Arial"/>
              </a:rPr>
              <a:t>IV </a:t>
            </a:r>
            <a:r>
              <a:rPr sz="2000" spc="5" dirty="0">
                <a:solidFill>
                  <a:srgbClr val="FFFFFF"/>
                </a:solidFill>
                <a:latin typeface="Arial"/>
                <a:cs typeface="Arial"/>
              </a:rPr>
              <a:t>for </a:t>
            </a:r>
            <a:r>
              <a:rPr sz="2000" spc="-100" dirty="0">
                <a:solidFill>
                  <a:srgbClr val="FFFFFF"/>
                </a:solidFill>
                <a:latin typeface="Arial"/>
                <a:cs typeface="Arial"/>
              </a:rPr>
              <a:t>2</a:t>
            </a:r>
            <a:r>
              <a:rPr sz="2000" spc="-2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135" dirty="0">
                <a:solidFill>
                  <a:srgbClr val="FFFFFF"/>
                </a:solidFill>
                <a:latin typeface="Arial"/>
                <a:cs typeface="Arial"/>
              </a:rPr>
              <a:t>Hrs</a:t>
            </a:r>
            <a:endParaRPr sz="2000">
              <a:latin typeface="Arial"/>
              <a:cs typeface="Arial"/>
            </a:endParaRPr>
          </a:p>
          <a:p>
            <a:pPr marL="12700" marR="24130">
              <a:lnSpc>
                <a:spcPct val="100000"/>
              </a:lnSpc>
              <a:spcBef>
                <a:spcPts val="800"/>
              </a:spcBef>
              <a:tabLst>
                <a:tab pos="1905635" algn="l"/>
              </a:tabLst>
            </a:pPr>
            <a:r>
              <a:rPr sz="2400" b="1" u="heavy" spc="-175" dirty="0">
                <a:solidFill>
                  <a:srgbClr val="FFFF00"/>
                </a:solidFill>
                <a:uFill>
                  <a:solidFill>
                    <a:srgbClr val="FFFF00"/>
                  </a:solidFill>
                </a:uFill>
                <a:latin typeface="Arial"/>
                <a:cs typeface="Arial"/>
              </a:rPr>
              <a:t>Tenecteplase:	</a:t>
            </a:r>
            <a:r>
              <a:rPr sz="3200" spc="-110" dirty="0">
                <a:solidFill>
                  <a:srgbClr val="FFFFFF"/>
                </a:solidFill>
                <a:latin typeface="Arial"/>
                <a:cs typeface="Arial"/>
              </a:rPr>
              <a:t>genetically </a:t>
            </a:r>
            <a:r>
              <a:rPr sz="3200" spc="-125" dirty="0">
                <a:solidFill>
                  <a:srgbClr val="FFFFFF"/>
                </a:solidFill>
                <a:latin typeface="Arial"/>
                <a:cs typeface="Arial"/>
              </a:rPr>
              <a:t>engineered, </a:t>
            </a:r>
            <a:r>
              <a:rPr sz="3200" spc="-105" dirty="0">
                <a:solidFill>
                  <a:srgbClr val="FFFFFF"/>
                </a:solidFill>
                <a:latin typeface="Arial"/>
                <a:cs typeface="Arial"/>
              </a:rPr>
              <a:t>higher  </a:t>
            </a:r>
            <a:r>
              <a:rPr sz="3200" spc="-10" dirty="0">
                <a:solidFill>
                  <a:srgbClr val="FFFFFF"/>
                </a:solidFill>
                <a:latin typeface="Arial"/>
                <a:cs typeface="Arial"/>
              </a:rPr>
              <a:t>fibrin </a:t>
            </a:r>
            <a:r>
              <a:rPr sz="3200" spc="-85" dirty="0">
                <a:solidFill>
                  <a:srgbClr val="FFFFFF"/>
                </a:solidFill>
                <a:latin typeface="Arial"/>
                <a:cs typeface="Arial"/>
              </a:rPr>
              <a:t>selectivity, </a:t>
            </a:r>
            <a:r>
              <a:rPr sz="3200" spc="-10" dirty="0">
                <a:solidFill>
                  <a:srgbClr val="FFFFFF"/>
                </a:solidFill>
                <a:latin typeface="Arial"/>
                <a:cs typeface="Arial"/>
              </a:rPr>
              <a:t>not </a:t>
            </a:r>
            <a:r>
              <a:rPr sz="3200" spc="-85" dirty="0">
                <a:solidFill>
                  <a:srgbClr val="FFFFFF"/>
                </a:solidFill>
                <a:latin typeface="Arial"/>
                <a:cs typeface="Arial"/>
              </a:rPr>
              <a:t>inactivated </a:t>
            </a:r>
            <a:r>
              <a:rPr sz="3200" spc="-130" dirty="0">
                <a:solidFill>
                  <a:srgbClr val="FFFFFF"/>
                </a:solidFill>
                <a:latin typeface="Arial"/>
                <a:cs typeface="Arial"/>
              </a:rPr>
              <a:t>by</a:t>
            </a:r>
            <a:r>
              <a:rPr sz="3200" spc="-6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-204" dirty="0">
                <a:solidFill>
                  <a:srgbClr val="FFFFFF"/>
                </a:solidFill>
                <a:latin typeface="Arial"/>
                <a:cs typeface="Arial"/>
              </a:rPr>
              <a:t>PAI-1, </a:t>
            </a:r>
            <a:r>
              <a:rPr sz="3200" spc="-200" dirty="0">
                <a:solidFill>
                  <a:srgbClr val="FFFFFF"/>
                </a:solidFill>
                <a:latin typeface="Arial"/>
                <a:cs typeface="Arial"/>
              </a:rPr>
              <a:t>can  </a:t>
            </a:r>
            <a:r>
              <a:rPr sz="3200" spc="-150" dirty="0">
                <a:solidFill>
                  <a:srgbClr val="FFFFFF"/>
                </a:solidFill>
                <a:latin typeface="Arial"/>
                <a:cs typeface="Arial"/>
              </a:rPr>
              <a:t>be </a:t>
            </a:r>
            <a:r>
              <a:rPr sz="3200" spc="-75" dirty="0">
                <a:solidFill>
                  <a:srgbClr val="FFFFFF"/>
                </a:solidFill>
                <a:latin typeface="Arial"/>
                <a:cs typeface="Arial"/>
              </a:rPr>
              <a:t>injected </a:t>
            </a:r>
            <a:r>
              <a:rPr sz="3200" spc="-100" dirty="0">
                <a:solidFill>
                  <a:srgbClr val="FFFFFF"/>
                </a:solidFill>
                <a:latin typeface="Arial"/>
                <a:cs typeface="Arial"/>
              </a:rPr>
              <a:t>over </a:t>
            </a:r>
            <a:r>
              <a:rPr sz="3200" spc="-165" dirty="0">
                <a:solidFill>
                  <a:srgbClr val="FFFFFF"/>
                </a:solidFill>
                <a:latin typeface="Arial"/>
                <a:cs typeface="Arial"/>
              </a:rPr>
              <a:t>10 </a:t>
            </a:r>
            <a:r>
              <a:rPr sz="3200" spc="-210" dirty="0">
                <a:solidFill>
                  <a:srgbClr val="FFFFFF"/>
                </a:solidFill>
                <a:latin typeface="Arial"/>
                <a:cs typeface="Arial"/>
              </a:rPr>
              <a:t>seconds </a:t>
            </a:r>
            <a:r>
              <a:rPr sz="3200" spc="-150" dirty="0">
                <a:solidFill>
                  <a:srgbClr val="FFFFFF"/>
                </a:solidFill>
                <a:latin typeface="Arial"/>
                <a:cs typeface="Arial"/>
              </a:rPr>
              <a:t>single</a:t>
            </a:r>
            <a:r>
              <a:rPr sz="3200" spc="-3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-130" dirty="0">
                <a:solidFill>
                  <a:srgbClr val="FFFFFF"/>
                </a:solidFill>
                <a:latin typeface="Arial"/>
                <a:cs typeface="Arial"/>
              </a:rPr>
              <a:t>bolus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773110" y="1629350"/>
            <a:ext cx="2168525" cy="812165"/>
            <a:chOff x="3773110" y="1629350"/>
            <a:chExt cx="2168525" cy="812165"/>
          </a:xfrm>
        </p:grpSpPr>
        <p:sp>
          <p:nvSpPr>
            <p:cNvPr id="3" name="object 3"/>
            <p:cNvSpPr/>
            <p:nvPr/>
          </p:nvSpPr>
          <p:spPr>
            <a:xfrm>
              <a:off x="3785869" y="2407919"/>
              <a:ext cx="2142490" cy="20320"/>
            </a:xfrm>
            <a:custGeom>
              <a:avLst/>
              <a:gdLst/>
              <a:ahLst/>
              <a:cxnLst/>
              <a:rect l="l" t="t" r="r" b="b"/>
              <a:pathLst>
                <a:path w="2142490" h="20319">
                  <a:moveTo>
                    <a:pt x="0" y="20319"/>
                  </a:moveTo>
                  <a:lnTo>
                    <a:pt x="2142490" y="20319"/>
                  </a:lnTo>
                  <a:lnTo>
                    <a:pt x="2142490" y="0"/>
                  </a:lnTo>
                  <a:lnTo>
                    <a:pt x="0" y="0"/>
                  </a:lnTo>
                  <a:lnTo>
                    <a:pt x="0" y="20319"/>
                  </a:lnTo>
                  <a:close/>
                </a:path>
              </a:pathLst>
            </a:custGeom>
            <a:solidFill>
              <a:srgbClr val="B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3785869" y="1642109"/>
              <a:ext cx="2142490" cy="786130"/>
            </a:xfrm>
            <a:custGeom>
              <a:avLst/>
              <a:gdLst/>
              <a:ahLst/>
              <a:cxnLst/>
              <a:rect l="l" t="t" r="r" b="b"/>
              <a:pathLst>
                <a:path w="2142490" h="786130">
                  <a:moveTo>
                    <a:pt x="1071879" y="786129"/>
                  </a:moveTo>
                  <a:lnTo>
                    <a:pt x="0" y="786129"/>
                  </a:lnTo>
                  <a:lnTo>
                    <a:pt x="0" y="0"/>
                  </a:lnTo>
                  <a:lnTo>
                    <a:pt x="2142490" y="0"/>
                  </a:lnTo>
                  <a:lnTo>
                    <a:pt x="2142490" y="786129"/>
                  </a:lnTo>
                  <a:lnTo>
                    <a:pt x="1071879" y="786129"/>
                  </a:lnTo>
                  <a:close/>
                </a:path>
              </a:pathLst>
            </a:custGeom>
            <a:ln w="25518">
              <a:solidFill>
                <a:srgbClr val="375C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" name="object 5"/>
          <p:cNvGrpSpPr/>
          <p:nvPr/>
        </p:nvGrpSpPr>
        <p:grpSpPr>
          <a:xfrm>
            <a:off x="5623877" y="4948237"/>
            <a:ext cx="2915285" cy="1685925"/>
            <a:chOff x="5623877" y="4948237"/>
            <a:chExt cx="2915285" cy="1685925"/>
          </a:xfrm>
        </p:grpSpPr>
        <p:sp>
          <p:nvSpPr>
            <p:cNvPr id="6" name="object 6"/>
            <p:cNvSpPr/>
            <p:nvPr/>
          </p:nvSpPr>
          <p:spPr>
            <a:xfrm>
              <a:off x="5943600" y="6096000"/>
              <a:ext cx="2590800" cy="533400"/>
            </a:xfrm>
            <a:custGeom>
              <a:avLst/>
              <a:gdLst/>
              <a:ahLst/>
              <a:cxnLst/>
              <a:rect l="l" t="t" r="r" b="b"/>
              <a:pathLst>
                <a:path w="2590800" h="533400">
                  <a:moveTo>
                    <a:pt x="1295400" y="0"/>
                  </a:moveTo>
                  <a:lnTo>
                    <a:pt x="1219972" y="408"/>
                  </a:lnTo>
                  <a:lnTo>
                    <a:pt x="1145889" y="1622"/>
                  </a:lnTo>
                  <a:lnTo>
                    <a:pt x="1073246" y="3621"/>
                  </a:lnTo>
                  <a:lnTo>
                    <a:pt x="1002138" y="6386"/>
                  </a:lnTo>
                  <a:lnTo>
                    <a:pt x="932658" y="9896"/>
                  </a:lnTo>
                  <a:lnTo>
                    <a:pt x="864902" y="14132"/>
                  </a:lnTo>
                  <a:lnTo>
                    <a:pt x="798965" y="19075"/>
                  </a:lnTo>
                  <a:lnTo>
                    <a:pt x="734941" y="24704"/>
                  </a:lnTo>
                  <a:lnTo>
                    <a:pt x="672924" y="31001"/>
                  </a:lnTo>
                  <a:lnTo>
                    <a:pt x="613010" y="37945"/>
                  </a:lnTo>
                  <a:lnTo>
                    <a:pt x="555293" y="45516"/>
                  </a:lnTo>
                  <a:lnTo>
                    <a:pt x="499867" y="53696"/>
                  </a:lnTo>
                  <a:lnTo>
                    <a:pt x="446828" y="62464"/>
                  </a:lnTo>
                  <a:lnTo>
                    <a:pt x="396270" y="71800"/>
                  </a:lnTo>
                  <a:lnTo>
                    <a:pt x="348287" y="81686"/>
                  </a:lnTo>
                  <a:lnTo>
                    <a:pt x="302975" y="92101"/>
                  </a:lnTo>
                  <a:lnTo>
                    <a:pt x="260429" y="103025"/>
                  </a:lnTo>
                  <a:lnTo>
                    <a:pt x="220741" y="114439"/>
                  </a:lnTo>
                  <a:lnTo>
                    <a:pt x="184009" y="126324"/>
                  </a:lnTo>
                  <a:lnTo>
                    <a:pt x="119785" y="151424"/>
                  </a:lnTo>
                  <a:lnTo>
                    <a:pt x="68515" y="178170"/>
                  </a:lnTo>
                  <a:lnTo>
                    <a:pt x="30956" y="206402"/>
                  </a:lnTo>
                  <a:lnTo>
                    <a:pt x="1982" y="251195"/>
                  </a:lnTo>
                  <a:lnTo>
                    <a:pt x="0" y="266700"/>
                  </a:lnTo>
                  <a:lnTo>
                    <a:pt x="1982" y="282204"/>
                  </a:lnTo>
                  <a:lnTo>
                    <a:pt x="30956" y="326997"/>
                  </a:lnTo>
                  <a:lnTo>
                    <a:pt x="68515" y="355229"/>
                  </a:lnTo>
                  <a:lnTo>
                    <a:pt x="119785" y="381975"/>
                  </a:lnTo>
                  <a:lnTo>
                    <a:pt x="184009" y="407075"/>
                  </a:lnTo>
                  <a:lnTo>
                    <a:pt x="220741" y="418960"/>
                  </a:lnTo>
                  <a:lnTo>
                    <a:pt x="260429" y="430374"/>
                  </a:lnTo>
                  <a:lnTo>
                    <a:pt x="302975" y="441298"/>
                  </a:lnTo>
                  <a:lnTo>
                    <a:pt x="348287" y="451713"/>
                  </a:lnTo>
                  <a:lnTo>
                    <a:pt x="396270" y="461599"/>
                  </a:lnTo>
                  <a:lnTo>
                    <a:pt x="446828" y="470935"/>
                  </a:lnTo>
                  <a:lnTo>
                    <a:pt x="499867" y="479703"/>
                  </a:lnTo>
                  <a:lnTo>
                    <a:pt x="555293" y="487883"/>
                  </a:lnTo>
                  <a:lnTo>
                    <a:pt x="613010" y="495454"/>
                  </a:lnTo>
                  <a:lnTo>
                    <a:pt x="672924" y="502398"/>
                  </a:lnTo>
                  <a:lnTo>
                    <a:pt x="734941" y="508695"/>
                  </a:lnTo>
                  <a:lnTo>
                    <a:pt x="798965" y="514324"/>
                  </a:lnTo>
                  <a:lnTo>
                    <a:pt x="864902" y="519267"/>
                  </a:lnTo>
                  <a:lnTo>
                    <a:pt x="932658" y="523503"/>
                  </a:lnTo>
                  <a:lnTo>
                    <a:pt x="1002138" y="527013"/>
                  </a:lnTo>
                  <a:lnTo>
                    <a:pt x="1073246" y="529778"/>
                  </a:lnTo>
                  <a:lnTo>
                    <a:pt x="1145889" y="531777"/>
                  </a:lnTo>
                  <a:lnTo>
                    <a:pt x="1219972" y="532991"/>
                  </a:lnTo>
                  <a:lnTo>
                    <a:pt x="1295400" y="533400"/>
                  </a:lnTo>
                  <a:lnTo>
                    <a:pt x="1370705" y="532991"/>
                  </a:lnTo>
                  <a:lnTo>
                    <a:pt x="1444682" y="531777"/>
                  </a:lnTo>
                  <a:lnTo>
                    <a:pt x="1517236" y="529778"/>
                  </a:lnTo>
                  <a:lnTo>
                    <a:pt x="1588271" y="527013"/>
                  </a:lnTo>
                  <a:lnTo>
                    <a:pt x="1657691" y="523503"/>
                  </a:lnTo>
                  <a:lnTo>
                    <a:pt x="1725401" y="519267"/>
                  </a:lnTo>
                  <a:lnTo>
                    <a:pt x="1791305" y="514324"/>
                  </a:lnTo>
                  <a:lnTo>
                    <a:pt x="1855307" y="508695"/>
                  </a:lnTo>
                  <a:lnTo>
                    <a:pt x="1917313" y="502398"/>
                  </a:lnTo>
                  <a:lnTo>
                    <a:pt x="1977225" y="495454"/>
                  </a:lnTo>
                  <a:lnTo>
                    <a:pt x="2034950" y="487883"/>
                  </a:lnTo>
                  <a:lnTo>
                    <a:pt x="2090390" y="479703"/>
                  </a:lnTo>
                  <a:lnTo>
                    <a:pt x="2143451" y="470935"/>
                  </a:lnTo>
                  <a:lnTo>
                    <a:pt x="2194037" y="461599"/>
                  </a:lnTo>
                  <a:lnTo>
                    <a:pt x="2242052" y="451713"/>
                  </a:lnTo>
                  <a:lnTo>
                    <a:pt x="2287401" y="441298"/>
                  </a:lnTo>
                  <a:lnTo>
                    <a:pt x="2329988" y="430374"/>
                  </a:lnTo>
                  <a:lnTo>
                    <a:pt x="2369717" y="418960"/>
                  </a:lnTo>
                  <a:lnTo>
                    <a:pt x="2406494" y="407075"/>
                  </a:lnTo>
                  <a:lnTo>
                    <a:pt x="2470804" y="381975"/>
                  </a:lnTo>
                  <a:lnTo>
                    <a:pt x="2522155" y="355229"/>
                  </a:lnTo>
                  <a:lnTo>
                    <a:pt x="2559781" y="326997"/>
                  </a:lnTo>
                  <a:lnTo>
                    <a:pt x="2588813" y="282204"/>
                  </a:lnTo>
                  <a:lnTo>
                    <a:pt x="2590800" y="266700"/>
                  </a:lnTo>
                  <a:lnTo>
                    <a:pt x="2588813" y="251195"/>
                  </a:lnTo>
                  <a:lnTo>
                    <a:pt x="2559781" y="206402"/>
                  </a:lnTo>
                  <a:lnTo>
                    <a:pt x="2522155" y="178170"/>
                  </a:lnTo>
                  <a:lnTo>
                    <a:pt x="2470804" y="151424"/>
                  </a:lnTo>
                  <a:lnTo>
                    <a:pt x="2406494" y="126324"/>
                  </a:lnTo>
                  <a:lnTo>
                    <a:pt x="2369717" y="114439"/>
                  </a:lnTo>
                  <a:lnTo>
                    <a:pt x="2329988" y="103025"/>
                  </a:lnTo>
                  <a:lnTo>
                    <a:pt x="2287401" y="92101"/>
                  </a:lnTo>
                  <a:lnTo>
                    <a:pt x="2242052" y="81686"/>
                  </a:lnTo>
                  <a:lnTo>
                    <a:pt x="2194037" y="71800"/>
                  </a:lnTo>
                  <a:lnTo>
                    <a:pt x="2143451" y="62464"/>
                  </a:lnTo>
                  <a:lnTo>
                    <a:pt x="2090390" y="53696"/>
                  </a:lnTo>
                  <a:lnTo>
                    <a:pt x="2034950" y="45516"/>
                  </a:lnTo>
                  <a:lnTo>
                    <a:pt x="1977225" y="37945"/>
                  </a:lnTo>
                  <a:lnTo>
                    <a:pt x="1917313" y="31001"/>
                  </a:lnTo>
                  <a:lnTo>
                    <a:pt x="1855307" y="24704"/>
                  </a:lnTo>
                  <a:lnTo>
                    <a:pt x="1791305" y="19075"/>
                  </a:lnTo>
                  <a:lnTo>
                    <a:pt x="1725401" y="14132"/>
                  </a:lnTo>
                  <a:lnTo>
                    <a:pt x="1657691" y="9896"/>
                  </a:lnTo>
                  <a:lnTo>
                    <a:pt x="1588271" y="6386"/>
                  </a:lnTo>
                  <a:lnTo>
                    <a:pt x="1517236" y="3621"/>
                  </a:lnTo>
                  <a:lnTo>
                    <a:pt x="1444682" y="1622"/>
                  </a:lnTo>
                  <a:lnTo>
                    <a:pt x="1370705" y="408"/>
                  </a:lnTo>
                  <a:lnTo>
                    <a:pt x="1295400" y="0"/>
                  </a:lnTo>
                  <a:close/>
                </a:path>
              </a:pathLst>
            </a:custGeom>
            <a:solidFill>
              <a:srgbClr val="1E48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943600" y="6096000"/>
              <a:ext cx="2590800" cy="533400"/>
            </a:xfrm>
            <a:custGeom>
              <a:avLst/>
              <a:gdLst/>
              <a:ahLst/>
              <a:cxnLst/>
              <a:rect l="l" t="t" r="r" b="b"/>
              <a:pathLst>
                <a:path w="2590800" h="533400">
                  <a:moveTo>
                    <a:pt x="1295400" y="0"/>
                  </a:moveTo>
                  <a:lnTo>
                    <a:pt x="1370705" y="408"/>
                  </a:lnTo>
                  <a:lnTo>
                    <a:pt x="1444682" y="1622"/>
                  </a:lnTo>
                  <a:lnTo>
                    <a:pt x="1517236" y="3621"/>
                  </a:lnTo>
                  <a:lnTo>
                    <a:pt x="1588271" y="6386"/>
                  </a:lnTo>
                  <a:lnTo>
                    <a:pt x="1657691" y="9896"/>
                  </a:lnTo>
                  <a:lnTo>
                    <a:pt x="1725401" y="14132"/>
                  </a:lnTo>
                  <a:lnTo>
                    <a:pt x="1791305" y="19075"/>
                  </a:lnTo>
                  <a:lnTo>
                    <a:pt x="1855307" y="24704"/>
                  </a:lnTo>
                  <a:lnTo>
                    <a:pt x="1917313" y="31001"/>
                  </a:lnTo>
                  <a:lnTo>
                    <a:pt x="1977225" y="37945"/>
                  </a:lnTo>
                  <a:lnTo>
                    <a:pt x="2034950" y="45516"/>
                  </a:lnTo>
                  <a:lnTo>
                    <a:pt x="2090390" y="53696"/>
                  </a:lnTo>
                  <a:lnTo>
                    <a:pt x="2143451" y="62464"/>
                  </a:lnTo>
                  <a:lnTo>
                    <a:pt x="2194037" y="71800"/>
                  </a:lnTo>
                  <a:lnTo>
                    <a:pt x="2242052" y="81686"/>
                  </a:lnTo>
                  <a:lnTo>
                    <a:pt x="2287401" y="92101"/>
                  </a:lnTo>
                  <a:lnTo>
                    <a:pt x="2329988" y="103025"/>
                  </a:lnTo>
                  <a:lnTo>
                    <a:pt x="2369717" y="114439"/>
                  </a:lnTo>
                  <a:lnTo>
                    <a:pt x="2406494" y="126324"/>
                  </a:lnTo>
                  <a:lnTo>
                    <a:pt x="2470804" y="151424"/>
                  </a:lnTo>
                  <a:lnTo>
                    <a:pt x="2522155" y="178170"/>
                  </a:lnTo>
                  <a:lnTo>
                    <a:pt x="2559781" y="206402"/>
                  </a:lnTo>
                  <a:lnTo>
                    <a:pt x="2588813" y="251195"/>
                  </a:lnTo>
                  <a:lnTo>
                    <a:pt x="2590800" y="266700"/>
                  </a:lnTo>
                  <a:lnTo>
                    <a:pt x="2588813" y="282204"/>
                  </a:lnTo>
                  <a:lnTo>
                    <a:pt x="2559781" y="326997"/>
                  </a:lnTo>
                  <a:lnTo>
                    <a:pt x="2522155" y="355229"/>
                  </a:lnTo>
                  <a:lnTo>
                    <a:pt x="2470804" y="381975"/>
                  </a:lnTo>
                  <a:lnTo>
                    <a:pt x="2406494" y="407075"/>
                  </a:lnTo>
                  <a:lnTo>
                    <a:pt x="2369717" y="418960"/>
                  </a:lnTo>
                  <a:lnTo>
                    <a:pt x="2329988" y="430374"/>
                  </a:lnTo>
                  <a:lnTo>
                    <a:pt x="2287401" y="441298"/>
                  </a:lnTo>
                  <a:lnTo>
                    <a:pt x="2242052" y="451713"/>
                  </a:lnTo>
                  <a:lnTo>
                    <a:pt x="2194037" y="461599"/>
                  </a:lnTo>
                  <a:lnTo>
                    <a:pt x="2143451" y="470935"/>
                  </a:lnTo>
                  <a:lnTo>
                    <a:pt x="2090390" y="479703"/>
                  </a:lnTo>
                  <a:lnTo>
                    <a:pt x="2034950" y="487883"/>
                  </a:lnTo>
                  <a:lnTo>
                    <a:pt x="1977225" y="495454"/>
                  </a:lnTo>
                  <a:lnTo>
                    <a:pt x="1917313" y="502398"/>
                  </a:lnTo>
                  <a:lnTo>
                    <a:pt x="1855307" y="508695"/>
                  </a:lnTo>
                  <a:lnTo>
                    <a:pt x="1791305" y="514324"/>
                  </a:lnTo>
                  <a:lnTo>
                    <a:pt x="1725401" y="519267"/>
                  </a:lnTo>
                  <a:lnTo>
                    <a:pt x="1657691" y="523503"/>
                  </a:lnTo>
                  <a:lnTo>
                    <a:pt x="1588271" y="527013"/>
                  </a:lnTo>
                  <a:lnTo>
                    <a:pt x="1517236" y="529778"/>
                  </a:lnTo>
                  <a:lnTo>
                    <a:pt x="1444682" y="531777"/>
                  </a:lnTo>
                  <a:lnTo>
                    <a:pt x="1370705" y="532991"/>
                  </a:lnTo>
                  <a:lnTo>
                    <a:pt x="1295400" y="533400"/>
                  </a:lnTo>
                  <a:lnTo>
                    <a:pt x="1219972" y="532991"/>
                  </a:lnTo>
                  <a:lnTo>
                    <a:pt x="1145889" y="531777"/>
                  </a:lnTo>
                  <a:lnTo>
                    <a:pt x="1073246" y="529778"/>
                  </a:lnTo>
                  <a:lnTo>
                    <a:pt x="1002138" y="527013"/>
                  </a:lnTo>
                  <a:lnTo>
                    <a:pt x="932658" y="523503"/>
                  </a:lnTo>
                  <a:lnTo>
                    <a:pt x="864902" y="519267"/>
                  </a:lnTo>
                  <a:lnTo>
                    <a:pt x="798965" y="514324"/>
                  </a:lnTo>
                  <a:lnTo>
                    <a:pt x="734941" y="508695"/>
                  </a:lnTo>
                  <a:lnTo>
                    <a:pt x="672924" y="502398"/>
                  </a:lnTo>
                  <a:lnTo>
                    <a:pt x="613010" y="495454"/>
                  </a:lnTo>
                  <a:lnTo>
                    <a:pt x="555293" y="487883"/>
                  </a:lnTo>
                  <a:lnTo>
                    <a:pt x="499867" y="479703"/>
                  </a:lnTo>
                  <a:lnTo>
                    <a:pt x="446828" y="470935"/>
                  </a:lnTo>
                  <a:lnTo>
                    <a:pt x="396270" y="461599"/>
                  </a:lnTo>
                  <a:lnTo>
                    <a:pt x="348287" y="451713"/>
                  </a:lnTo>
                  <a:lnTo>
                    <a:pt x="302975" y="441298"/>
                  </a:lnTo>
                  <a:lnTo>
                    <a:pt x="260429" y="430374"/>
                  </a:lnTo>
                  <a:lnTo>
                    <a:pt x="220741" y="418960"/>
                  </a:lnTo>
                  <a:lnTo>
                    <a:pt x="184009" y="407075"/>
                  </a:lnTo>
                  <a:lnTo>
                    <a:pt x="119785" y="381975"/>
                  </a:lnTo>
                  <a:lnTo>
                    <a:pt x="68515" y="355229"/>
                  </a:lnTo>
                  <a:lnTo>
                    <a:pt x="30956" y="326997"/>
                  </a:lnTo>
                  <a:lnTo>
                    <a:pt x="1982" y="282204"/>
                  </a:lnTo>
                  <a:lnTo>
                    <a:pt x="0" y="266700"/>
                  </a:lnTo>
                  <a:lnTo>
                    <a:pt x="1982" y="251195"/>
                  </a:lnTo>
                  <a:lnTo>
                    <a:pt x="30956" y="206402"/>
                  </a:lnTo>
                  <a:lnTo>
                    <a:pt x="68515" y="178170"/>
                  </a:lnTo>
                  <a:lnTo>
                    <a:pt x="119785" y="151424"/>
                  </a:lnTo>
                  <a:lnTo>
                    <a:pt x="184009" y="126324"/>
                  </a:lnTo>
                  <a:lnTo>
                    <a:pt x="220741" y="114439"/>
                  </a:lnTo>
                  <a:lnTo>
                    <a:pt x="260429" y="103025"/>
                  </a:lnTo>
                  <a:lnTo>
                    <a:pt x="302975" y="92101"/>
                  </a:lnTo>
                  <a:lnTo>
                    <a:pt x="348287" y="81686"/>
                  </a:lnTo>
                  <a:lnTo>
                    <a:pt x="396270" y="71800"/>
                  </a:lnTo>
                  <a:lnTo>
                    <a:pt x="446828" y="62464"/>
                  </a:lnTo>
                  <a:lnTo>
                    <a:pt x="499867" y="53696"/>
                  </a:lnTo>
                  <a:lnTo>
                    <a:pt x="555293" y="45516"/>
                  </a:lnTo>
                  <a:lnTo>
                    <a:pt x="613010" y="37945"/>
                  </a:lnTo>
                  <a:lnTo>
                    <a:pt x="672924" y="31001"/>
                  </a:lnTo>
                  <a:lnTo>
                    <a:pt x="734941" y="24704"/>
                  </a:lnTo>
                  <a:lnTo>
                    <a:pt x="798965" y="19075"/>
                  </a:lnTo>
                  <a:lnTo>
                    <a:pt x="864902" y="14132"/>
                  </a:lnTo>
                  <a:lnTo>
                    <a:pt x="932658" y="9896"/>
                  </a:lnTo>
                  <a:lnTo>
                    <a:pt x="1002138" y="6386"/>
                  </a:lnTo>
                  <a:lnTo>
                    <a:pt x="1073246" y="3621"/>
                  </a:lnTo>
                  <a:lnTo>
                    <a:pt x="1145889" y="1622"/>
                  </a:lnTo>
                  <a:lnTo>
                    <a:pt x="1219972" y="408"/>
                  </a:lnTo>
                  <a:lnTo>
                    <a:pt x="1295400" y="0"/>
                  </a:lnTo>
                  <a:close/>
                </a:path>
                <a:path w="2590800" h="533400">
                  <a:moveTo>
                    <a:pt x="0" y="0"/>
                  </a:moveTo>
                  <a:lnTo>
                    <a:pt x="0" y="0"/>
                  </a:lnTo>
                </a:path>
                <a:path w="2590800" h="533400">
                  <a:moveTo>
                    <a:pt x="2590800" y="533400"/>
                  </a:moveTo>
                  <a:lnTo>
                    <a:pt x="2590800" y="533400"/>
                  </a:lnTo>
                </a:path>
              </a:pathLst>
            </a:custGeom>
            <a:ln w="93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5628640" y="4953000"/>
              <a:ext cx="1518920" cy="459740"/>
            </a:xfrm>
            <a:custGeom>
              <a:avLst/>
              <a:gdLst/>
              <a:ahLst/>
              <a:cxnLst/>
              <a:rect l="l" t="t" r="r" b="b"/>
              <a:pathLst>
                <a:path w="1518920" h="459739">
                  <a:moveTo>
                    <a:pt x="0" y="0"/>
                  </a:moveTo>
                  <a:lnTo>
                    <a:pt x="1518919" y="0"/>
                  </a:lnTo>
                  <a:lnTo>
                    <a:pt x="1518919" y="459740"/>
                  </a:lnTo>
                  <a:lnTo>
                    <a:pt x="0" y="4597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F4F4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628640" y="4953000"/>
              <a:ext cx="1518920" cy="459740"/>
            </a:xfrm>
            <a:custGeom>
              <a:avLst/>
              <a:gdLst/>
              <a:ahLst/>
              <a:cxnLst/>
              <a:rect l="l" t="t" r="r" b="b"/>
              <a:pathLst>
                <a:path w="1518920" h="459739">
                  <a:moveTo>
                    <a:pt x="0" y="0"/>
                  </a:moveTo>
                  <a:lnTo>
                    <a:pt x="1518919" y="0"/>
                  </a:lnTo>
                  <a:lnTo>
                    <a:pt x="1518919" y="459740"/>
                  </a:lnTo>
                  <a:lnTo>
                    <a:pt x="0" y="459740"/>
                  </a:lnTo>
                  <a:lnTo>
                    <a:pt x="0" y="0"/>
                  </a:lnTo>
                  <a:close/>
                </a:path>
                <a:path w="1518920" h="459739">
                  <a:moveTo>
                    <a:pt x="0" y="0"/>
                  </a:moveTo>
                  <a:lnTo>
                    <a:pt x="0" y="0"/>
                  </a:lnTo>
                </a:path>
                <a:path w="1518920" h="459739">
                  <a:moveTo>
                    <a:pt x="1518919" y="459740"/>
                  </a:moveTo>
                  <a:lnTo>
                    <a:pt x="1518919" y="459740"/>
                  </a:lnTo>
                </a:path>
              </a:pathLst>
            </a:custGeom>
            <a:ln w="9344">
              <a:solidFill>
                <a:srgbClr val="1E487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916939" y="811529"/>
            <a:ext cx="259778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Blood </a:t>
            </a:r>
            <a:r>
              <a:rPr sz="24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Vessel</a:t>
            </a:r>
            <a:r>
              <a:rPr sz="2400" b="1" spc="-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Injury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640329" y="3444240"/>
            <a:ext cx="596900" cy="459740"/>
          </a:xfrm>
          <a:prstGeom prst="rect">
            <a:avLst/>
          </a:prstGeom>
          <a:solidFill>
            <a:srgbClr val="FFE917"/>
          </a:solidFill>
        </p:spPr>
        <p:txBody>
          <a:bodyPr vert="horz" wrap="square" lIns="0" tIns="46990" rIns="0" bIns="0" rtlCol="0">
            <a:spAutoFit/>
          </a:bodyPr>
          <a:lstStyle/>
          <a:p>
            <a:pPr marL="89535">
              <a:lnSpc>
                <a:spcPct val="100000"/>
              </a:lnSpc>
              <a:spcBef>
                <a:spcPts val="370"/>
              </a:spcBef>
            </a:pPr>
            <a:r>
              <a:rPr sz="2400" b="1" spc="-5" dirty="0">
                <a:latin typeface="Times New Roman"/>
                <a:cs typeface="Times New Roman"/>
              </a:rPr>
              <a:t>IX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4071937" y="3424237"/>
            <a:ext cx="682625" cy="469265"/>
            <a:chOff x="4071937" y="3424237"/>
            <a:chExt cx="682625" cy="469265"/>
          </a:xfrm>
        </p:grpSpPr>
        <p:sp>
          <p:nvSpPr>
            <p:cNvPr id="13" name="object 13"/>
            <p:cNvSpPr/>
            <p:nvPr/>
          </p:nvSpPr>
          <p:spPr>
            <a:xfrm>
              <a:off x="4076700" y="3429000"/>
              <a:ext cx="673100" cy="459740"/>
            </a:xfrm>
            <a:custGeom>
              <a:avLst/>
              <a:gdLst/>
              <a:ahLst/>
              <a:cxnLst/>
              <a:rect l="l" t="t" r="r" b="b"/>
              <a:pathLst>
                <a:path w="673100" h="459739">
                  <a:moveTo>
                    <a:pt x="0" y="0"/>
                  </a:moveTo>
                  <a:lnTo>
                    <a:pt x="673100" y="0"/>
                  </a:lnTo>
                  <a:lnTo>
                    <a:pt x="673100" y="459739"/>
                  </a:lnTo>
                  <a:lnTo>
                    <a:pt x="0" y="45973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F4F4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076700" y="3429000"/>
              <a:ext cx="673100" cy="459740"/>
            </a:xfrm>
            <a:custGeom>
              <a:avLst/>
              <a:gdLst/>
              <a:ahLst/>
              <a:cxnLst/>
              <a:rect l="l" t="t" r="r" b="b"/>
              <a:pathLst>
                <a:path w="673100" h="459739">
                  <a:moveTo>
                    <a:pt x="0" y="0"/>
                  </a:moveTo>
                  <a:lnTo>
                    <a:pt x="673100" y="0"/>
                  </a:lnTo>
                  <a:lnTo>
                    <a:pt x="673100" y="459739"/>
                  </a:lnTo>
                  <a:lnTo>
                    <a:pt x="0" y="459739"/>
                  </a:lnTo>
                  <a:lnTo>
                    <a:pt x="0" y="0"/>
                  </a:lnTo>
                  <a:close/>
                </a:path>
                <a:path w="673100" h="459739">
                  <a:moveTo>
                    <a:pt x="0" y="0"/>
                  </a:moveTo>
                  <a:lnTo>
                    <a:pt x="0" y="0"/>
                  </a:lnTo>
                </a:path>
                <a:path w="673100" h="459739">
                  <a:moveTo>
                    <a:pt x="673100" y="459739"/>
                  </a:moveTo>
                  <a:lnTo>
                    <a:pt x="673100" y="459739"/>
                  </a:lnTo>
                </a:path>
              </a:pathLst>
            </a:custGeom>
            <a:ln w="9344">
              <a:solidFill>
                <a:srgbClr val="1E487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4076700" y="3463290"/>
            <a:ext cx="6731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017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0000FF"/>
                </a:solidFill>
                <a:latin typeface="Times New Roman"/>
                <a:cs typeface="Times New Roman"/>
              </a:rPr>
              <a:t>IXa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3395117" y="3515767"/>
            <a:ext cx="620395" cy="239395"/>
            <a:chOff x="3395117" y="3515767"/>
            <a:chExt cx="620395" cy="239395"/>
          </a:xfrm>
        </p:grpSpPr>
        <p:sp>
          <p:nvSpPr>
            <p:cNvPr id="17" name="object 17"/>
            <p:cNvSpPr/>
            <p:nvPr/>
          </p:nvSpPr>
          <p:spPr>
            <a:xfrm>
              <a:off x="3399789" y="3520439"/>
              <a:ext cx="610870" cy="229870"/>
            </a:xfrm>
            <a:custGeom>
              <a:avLst/>
              <a:gdLst/>
              <a:ahLst/>
              <a:cxnLst/>
              <a:rect l="l" t="t" r="r" b="b"/>
              <a:pathLst>
                <a:path w="610870" h="229870">
                  <a:moveTo>
                    <a:pt x="457200" y="0"/>
                  </a:moveTo>
                  <a:lnTo>
                    <a:pt x="457200" y="57150"/>
                  </a:lnTo>
                  <a:lnTo>
                    <a:pt x="0" y="57150"/>
                  </a:lnTo>
                  <a:lnTo>
                    <a:pt x="0" y="171450"/>
                  </a:lnTo>
                  <a:lnTo>
                    <a:pt x="457200" y="171450"/>
                  </a:lnTo>
                  <a:lnTo>
                    <a:pt x="457200" y="229870"/>
                  </a:lnTo>
                  <a:lnTo>
                    <a:pt x="610870" y="114300"/>
                  </a:lnTo>
                  <a:lnTo>
                    <a:pt x="457200" y="0"/>
                  </a:lnTo>
                  <a:close/>
                </a:path>
              </a:pathLst>
            </a:custGeom>
            <a:solidFill>
              <a:srgbClr val="1E48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399789" y="3520439"/>
              <a:ext cx="610870" cy="229870"/>
            </a:xfrm>
            <a:custGeom>
              <a:avLst/>
              <a:gdLst/>
              <a:ahLst/>
              <a:cxnLst/>
              <a:rect l="l" t="t" r="r" b="b"/>
              <a:pathLst>
                <a:path w="610870" h="229870">
                  <a:moveTo>
                    <a:pt x="0" y="57150"/>
                  </a:moveTo>
                  <a:lnTo>
                    <a:pt x="457200" y="57150"/>
                  </a:lnTo>
                  <a:lnTo>
                    <a:pt x="457200" y="0"/>
                  </a:lnTo>
                  <a:lnTo>
                    <a:pt x="610870" y="114300"/>
                  </a:lnTo>
                  <a:lnTo>
                    <a:pt x="457200" y="229870"/>
                  </a:lnTo>
                  <a:lnTo>
                    <a:pt x="457200" y="171450"/>
                  </a:lnTo>
                  <a:lnTo>
                    <a:pt x="0" y="171450"/>
                  </a:lnTo>
                  <a:lnTo>
                    <a:pt x="0" y="57150"/>
                  </a:lnTo>
                  <a:close/>
                </a:path>
                <a:path w="610870" h="229870">
                  <a:moveTo>
                    <a:pt x="0" y="0"/>
                  </a:moveTo>
                  <a:lnTo>
                    <a:pt x="0" y="0"/>
                  </a:lnTo>
                </a:path>
                <a:path w="610870" h="229870">
                  <a:moveTo>
                    <a:pt x="610870" y="229870"/>
                  </a:moveTo>
                  <a:lnTo>
                    <a:pt x="610870" y="229870"/>
                  </a:lnTo>
                </a:path>
              </a:pathLst>
            </a:custGeom>
            <a:ln w="93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9" name="object 19"/>
          <p:cNvGrpSpPr/>
          <p:nvPr/>
        </p:nvGrpSpPr>
        <p:grpSpPr>
          <a:xfrm>
            <a:off x="3547517" y="3059837"/>
            <a:ext cx="239395" cy="390525"/>
            <a:chOff x="3547517" y="3059837"/>
            <a:chExt cx="239395" cy="390525"/>
          </a:xfrm>
        </p:grpSpPr>
        <p:sp>
          <p:nvSpPr>
            <p:cNvPr id="20" name="object 20"/>
            <p:cNvSpPr/>
            <p:nvPr/>
          </p:nvSpPr>
          <p:spPr>
            <a:xfrm>
              <a:off x="3552189" y="3064509"/>
              <a:ext cx="229870" cy="381000"/>
            </a:xfrm>
            <a:custGeom>
              <a:avLst/>
              <a:gdLst/>
              <a:ahLst/>
              <a:cxnLst/>
              <a:rect l="l" t="t" r="r" b="b"/>
              <a:pathLst>
                <a:path w="229870" h="381000">
                  <a:moveTo>
                    <a:pt x="171450" y="0"/>
                  </a:moveTo>
                  <a:lnTo>
                    <a:pt x="57150" y="0"/>
                  </a:lnTo>
                  <a:lnTo>
                    <a:pt x="57150" y="285750"/>
                  </a:lnTo>
                  <a:lnTo>
                    <a:pt x="0" y="285750"/>
                  </a:lnTo>
                  <a:lnTo>
                    <a:pt x="114300" y="381000"/>
                  </a:lnTo>
                  <a:lnTo>
                    <a:pt x="229870" y="285750"/>
                  </a:lnTo>
                  <a:lnTo>
                    <a:pt x="171450" y="285750"/>
                  </a:lnTo>
                  <a:lnTo>
                    <a:pt x="171450" y="0"/>
                  </a:lnTo>
                  <a:close/>
                </a:path>
              </a:pathLst>
            </a:custGeom>
            <a:solidFill>
              <a:srgbClr val="1E48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3552189" y="3064509"/>
              <a:ext cx="229870" cy="381000"/>
            </a:xfrm>
            <a:custGeom>
              <a:avLst/>
              <a:gdLst/>
              <a:ahLst/>
              <a:cxnLst/>
              <a:rect l="l" t="t" r="r" b="b"/>
              <a:pathLst>
                <a:path w="229870" h="381000">
                  <a:moveTo>
                    <a:pt x="57150" y="0"/>
                  </a:moveTo>
                  <a:lnTo>
                    <a:pt x="57150" y="285750"/>
                  </a:lnTo>
                  <a:lnTo>
                    <a:pt x="0" y="285750"/>
                  </a:lnTo>
                  <a:lnTo>
                    <a:pt x="114300" y="381000"/>
                  </a:lnTo>
                  <a:lnTo>
                    <a:pt x="229870" y="285750"/>
                  </a:lnTo>
                  <a:lnTo>
                    <a:pt x="171450" y="285750"/>
                  </a:lnTo>
                  <a:lnTo>
                    <a:pt x="171450" y="0"/>
                  </a:lnTo>
                  <a:lnTo>
                    <a:pt x="57150" y="0"/>
                  </a:lnTo>
                  <a:close/>
                </a:path>
                <a:path w="229870" h="381000">
                  <a:moveTo>
                    <a:pt x="0" y="0"/>
                  </a:moveTo>
                  <a:lnTo>
                    <a:pt x="0" y="0"/>
                  </a:lnTo>
                </a:path>
                <a:path w="229870" h="381000">
                  <a:moveTo>
                    <a:pt x="229870" y="381000"/>
                  </a:moveTo>
                  <a:lnTo>
                    <a:pt x="229870" y="381000"/>
                  </a:lnTo>
                </a:path>
              </a:pathLst>
            </a:custGeom>
            <a:ln w="93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/>
          <p:nvPr/>
        </p:nvSpPr>
        <p:spPr>
          <a:xfrm>
            <a:off x="1805939" y="2529839"/>
            <a:ext cx="598170" cy="459740"/>
          </a:xfrm>
          <a:custGeom>
            <a:avLst/>
            <a:gdLst/>
            <a:ahLst/>
            <a:cxnLst/>
            <a:rect l="l" t="t" r="r" b="b"/>
            <a:pathLst>
              <a:path w="598169" h="459739">
                <a:moveTo>
                  <a:pt x="0" y="0"/>
                </a:moveTo>
                <a:lnTo>
                  <a:pt x="598170" y="0"/>
                </a:lnTo>
                <a:lnTo>
                  <a:pt x="598170" y="459739"/>
                </a:lnTo>
                <a:lnTo>
                  <a:pt x="0" y="459739"/>
                </a:lnTo>
                <a:lnTo>
                  <a:pt x="0" y="0"/>
                </a:lnTo>
                <a:close/>
              </a:path>
              <a:path w="598169" h="459739">
                <a:moveTo>
                  <a:pt x="0" y="0"/>
                </a:moveTo>
                <a:lnTo>
                  <a:pt x="0" y="0"/>
                </a:lnTo>
              </a:path>
              <a:path w="598169" h="459739">
                <a:moveTo>
                  <a:pt x="598170" y="459739"/>
                </a:moveTo>
                <a:lnTo>
                  <a:pt x="598170" y="459739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1883410" y="2564129"/>
            <a:ext cx="36512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XI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24" name="object 24"/>
          <p:cNvGrpSpPr/>
          <p:nvPr/>
        </p:nvGrpSpPr>
        <p:grpSpPr>
          <a:xfrm>
            <a:off x="3233827" y="2509927"/>
            <a:ext cx="682625" cy="469265"/>
            <a:chOff x="3233827" y="2509927"/>
            <a:chExt cx="682625" cy="469265"/>
          </a:xfrm>
        </p:grpSpPr>
        <p:sp>
          <p:nvSpPr>
            <p:cNvPr id="25" name="object 25"/>
            <p:cNvSpPr/>
            <p:nvPr/>
          </p:nvSpPr>
          <p:spPr>
            <a:xfrm>
              <a:off x="3238499" y="2514599"/>
              <a:ext cx="673100" cy="459740"/>
            </a:xfrm>
            <a:custGeom>
              <a:avLst/>
              <a:gdLst/>
              <a:ahLst/>
              <a:cxnLst/>
              <a:rect l="l" t="t" r="r" b="b"/>
              <a:pathLst>
                <a:path w="673100" h="459739">
                  <a:moveTo>
                    <a:pt x="0" y="0"/>
                  </a:moveTo>
                  <a:lnTo>
                    <a:pt x="673100" y="0"/>
                  </a:lnTo>
                  <a:lnTo>
                    <a:pt x="673100" y="459739"/>
                  </a:lnTo>
                  <a:lnTo>
                    <a:pt x="0" y="45973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F4F4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3238499" y="2514599"/>
              <a:ext cx="673100" cy="459740"/>
            </a:xfrm>
            <a:custGeom>
              <a:avLst/>
              <a:gdLst/>
              <a:ahLst/>
              <a:cxnLst/>
              <a:rect l="l" t="t" r="r" b="b"/>
              <a:pathLst>
                <a:path w="673100" h="459739">
                  <a:moveTo>
                    <a:pt x="0" y="0"/>
                  </a:moveTo>
                  <a:lnTo>
                    <a:pt x="673100" y="0"/>
                  </a:lnTo>
                  <a:lnTo>
                    <a:pt x="673100" y="459739"/>
                  </a:lnTo>
                  <a:lnTo>
                    <a:pt x="0" y="459739"/>
                  </a:lnTo>
                  <a:lnTo>
                    <a:pt x="0" y="0"/>
                  </a:lnTo>
                  <a:close/>
                </a:path>
              </a:pathLst>
            </a:custGeom>
            <a:ln w="9344">
              <a:solidFill>
                <a:srgbClr val="1E487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27"/>
          <p:cNvSpPr txBox="1"/>
          <p:nvPr/>
        </p:nvSpPr>
        <p:spPr>
          <a:xfrm>
            <a:off x="3238500" y="2514600"/>
            <a:ext cx="673100" cy="459740"/>
          </a:xfrm>
          <a:prstGeom prst="rect">
            <a:avLst/>
          </a:prstGeom>
        </p:spPr>
        <p:txBody>
          <a:bodyPr vert="horz" wrap="square" lIns="0" tIns="46990" rIns="0" bIns="0" rtlCol="0">
            <a:spAutoFit/>
          </a:bodyPr>
          <a:lstStyle/>
          <a:p>
            <a:pPr marL="90170">
              <a:lnSpc>
                <a:spcPct val="100000"/>
              </a:lnSpc>
              <a:spcBef>
                <a:spcPts val="370"/>
              </a:spcBef>
            </a:pPr>
            <a:r>
              <a:rPr sz="2400" b="1" spc="-5" dirty="0">
                <a:solidFill>
                  <a:srgbClr val="0000FF"/>
                </a:solidFill>
                <a:latin typeface="Times New Roman"/>
                <a:cs typeface="Times New Roman"/>
              </a:rPr>
              <a:t>XIa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28" name="object 28"/>
          <p:cNvGrpSpPr/>
          <p:nvPr/>
        </p:nvGrpSpPr>
        <p:grpSpPr>
          <a:xfrm>
            <a:off x="2556917" y="2601367"/>
            <a:ext cx="620395" cy="239395"/>
            <a:chOff x="2556917" y="2601367"/>
            <a:chExt cx="620395" cy="239395"/>
          </a:xfrm>
        </p:grpSpPr>
        <p:sp>
          <p:nvSpPr>
            <p:cNvPr id="29" name="object 29"/>
            <p:cNvSpPr/>
            <p:nvPr/>
          </p:nvSpPr>
          <p:spPr>
            <a:xfrm>
              <a:off x="2561590" y="2606040"/>
              <a:ext cx="610870" cy="229870"/>
            </a:xfrm>
            <a:custGeom>
              <a:avLst/>
              <a:gdLst/>
              <a:ahLst/>
              <a:cxnLst/>
              <a:rect l="l" t="t" r="r" b="b"/>
              <a:pathLst>
                <a:path w="610869" h="229869">
                  <a:moveTo>
                    <a:pt x="458470" y="0"/>
                  </a:moveTo>
                  <a:lnTo>
                    <a:pt x="458470" y="57150"/>
                  </a:lnTo>
                  <a:lnTo>
                    <a:pt x="0" y="57150"/>
                  </a:lnTo>
                  <a:lnTo>
                    <a:pt x="0" y="171450"/>
                  </a:lnTo>
                  <a:lnTo>
                    <a:pt x="458470" y="171450"/>
                  </a:lnTo>
                  <a:lnTo>
                    <a:pt x="458470" y="229870"/>
                  </a:lnTo>
                  <a:lnTo>
                    <a:pt x="610870" y="114300"/>
                  </a:lnTo>
                  <a:lnTo>
                    <a:pt x="458470" y="0"/>
                  </a:lnTo>
                  <a:close/>
                </a:path>
              </a:pathLst>
            </a:custGeom>
            <a:solidFill>
              <a:srgbClr val="1E48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2561590" y="2606040"/>
              <a:ext cx="610870" cy="229870"/>
            </a:xfrm>
            <a:custGeom>
              <a:avLst/>
              <a:gdLst/>
              <a:ahLst/>
              <a:cxnLst/>
              <a:rect l="l" t="t" r="r" b="b"/>
              <a:pathLst>
                <a:path w="610869" h="229869">
                  <a:moveTo>
                    <a:pt x="0" y="57150"/>
                  </a:moveTo>
                  <a:lnTo>
                    <a:pt x="458470" y="57150"/>
                  </a:lnTo>
                  <a:lnTo>
                    <a:pt x="458470" y="0"/>
                  </a:lnTo>
                  <a:lnTo>
                    <a:pt x="610870" y="114300"/>
                  </a:lnTo>
                  <a:lnTo>
                    <a:pt x="458470" y="229870"/>
                  </a:lnTo>
                  <a:lnTo>
                    <a:pt x="458470" y="171450"/>
                  </a:lnTo>
                  <a:lnTo>
                    <a:pt x="0" y="171450"/>
                  </a:lnTo>
                  <a:lnTo>
                    <a:pt x="0" y="57150"/>
                  </a:lnTo>
                  <a:close/>
                </a:path>
                <a:path w="610869" h="229869">
                  <a:moveTo>
                    <a:pt x="0" y="0"/>
                  </a:moveTo>
                  <a:lnTo>
                    <a:pt x="0" y="0"/>
                  </a:lnTo>
                </a:path>
                <a:path w="610869" h="229869">
                  <a:moveTo>
                    <a:pt x="610870" y="229870"/>
                  </a:moveTo>
                  <a:lnTo>
                    <a:pt x="610870" y="229870"/>
                  </a:lnTo>
                </a:path>
              </a:pathLst>
            </a:custGeom>
            <a:ln w="93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1" name="object 31"/>
          <p:cNvGrpSpPr/>
          <p:nvPr/>
        </p:nvGrpSpPr>
        <p:grpSpPr>
          <a:xfrm>
            <a:off x="2709317" y="2145437"/>
            <a:ext cx="239395" cy="390525"/>
            <a:chOff x="2709317" y="2145437"/>
            <a:chExt cx="239395" cy="390525"/>
          </a:xfrm>
        </p:grpSpPr>
        <p:sp>
          <p:nvSpPr>
            <p:cNvPr id="32" name="object 32"/>
            <p:cNvSpPr/>
            <p:nvPr/>
          </p:nvSpPr>
          <p:spPr>
            <a:xfrm>
              <a:off x="2713990" y="2150109"/>
              <a:ext cx="229870" cy="381000"/>
            </a:xfrm>
            <a:custGeom>
              <a:avLst/>
              <a:gdLst/>
              <a:ahLst/>
              <a:cxnLst/>
              <a:rect l="l" t="t" r="r" b="b"/>
              <a:pathLst>
                <a:path w="229869" h="381000">
                  <a:moveTo>
                    <a:pt x="172720" y="0"/>
                  </a:moveTo>
                  <a:lnTo>
                    <a:pt x="57150" y="0"/>
                  </a:lnTo>
                  <a:lnTo>
                    <a:pt x="57150" y="285750"/>
                  </a:lnTo>
                  <a:lnTo>
                    <a:pt x="0" y="285750"/>
                  </a:lnTo>
                  <a:lnTo>
                    <a:pt x="114300" y="381000"/>
                  </a:lnTo>
                  <a:lnTo>
                    <a:pt x="229870" y="285750"/>
                  </a:lnTo>
                  <a:lnTo>
                    <a:pt x="172720" y="285750"/>
                  </a:lnTo>
                  <a:lnTo>
                    <a:pt x="172720" y="0"/>
                  </a:lnTo>
                  <a:close/>
                </a:path>
              </a:pathLst>
            </a:custGeom>
            <a:solidFill>
              <a:srgbClr val="1E48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2713990" y="2150109"/>
              <a:ext cx="229870" cy="381000"/>
            </a:xfrm>
            <a:custGeom>
              <a:avLst/>
              <a:gdLst/>
              <a:ahLst/>
              <a:cxnLst/>
              <a:rect l="l" t="t" r="r" b="b"/>
              <a:pathLst>
                <a:path w="229869" h="381000">
                  <a:moveTo>
                    <a:pt x="57150" y="0"/>
                  </a:moveTo>
                  <a:lnTo>
                    <a:pt x="57150" y="285750"/>
                  </a:lnTo>
                  <a:lnTo>
                    <a:pt x="0" y="285750"/>
                  </a:lnTo>
                  <a:lnTo>
                    <a:pt x="114300" y="381000"/>
                  </a:lnTo>
                  <a:lnTo>
                    <a:pt x="229870" y="285750"/>
                  </a:lnTo>
                  <a:lnTo>
                    <a:pt x="172720" y="285750"/>
                  </a:lnTo>
                  <a:lnTo>
                    <a:pt x="172720" y="0"/>
                  </a:lnTo>
                  <a:lnTo>
                    <a:pt x="57150" y="0"/>
                  </a:lnTo>
                  <a:close/>
                </a:path>
                <a:path w="229869" h="381000">
                  <a:moveTo>
                    <a:pt x="0" y="0"/>
                  </a:moveTo>
                  <a:lnTo>
                    <a:pt x="0" y="0"/>
                  </a:lnTo>
                </a:path>
                <a:path w="229869" h="381000">
                  <a:moveTo>
                    <a:pt x="229870" y="381000"/>
                  </a:moveTo>
                  <a:lnTo>
                    <a:pt x="229870" y="381000"/>
                  </a:lnTo>
                </a:path>
              </a:pathLst>
            </a:custGeom>
            <a:ln w="93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4" name="object 34"/>
          <p:cNvSpPr txBox="1"/>
          <p:nvPr/>
        </p:nvSpPr>
        <p:spPr>
          <a:xfrm>
            <a:off x="3326129" y="4282440"/>
            <a:ext cx="477520" cy="459740"/>
          </a:xfrm>
          <a:prstGeom prst="rect">
            <a:avLst/>
          </a:prstGeom>
          <a:solidFill>
            <a:srgbClr val="FFE917"/>
          </a:solidFill>
        </p:spPr>
        <p:txBody>
          <a:bodyPr vert="horz" wrap="square" lIns="0" tIns="46990" rIns="0" bIns="0" rtlCol="0">
            <a:spAutoFit/>
          </a:bodyPr>
          <a:lstStyle/>
          <a:p>
            <a:pPr marL="90170">
              <a:lnSpc>
                <a:spcPct val="100000"/>
              </a:lnSpc>
              <a:spcBef>
                <a:spcPts val="370"/>
              </a:spcBef>
            </a:pPr>
            <a:r>
              <a:rPr sz="2400" b="1" dirty="0">
                <a:latin typeface="Times New Roman"/>
                <a:cs typeface="Times New Roman"/>
              </a:rPr>
              <a:t>X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35" name="object 35"/>
          <p:cNvGrpSpPr/>
          <p:nvPr/>
        </p:nvGrpSpPr>
        <p:grpSpPr>
          <a:xfrm>
            <a:off x="4757737" y="4262437"/>
            <a:ext cx="563245" cy="469265"/>
            <a:chOff x="4757737" y="4262437"/>
            <a:chExt cx="563245" cy="469265"/>
          </a:xfrm>
        </p:grpSpPr>
        <p:sp>
          <p:nvSpPr>
            <p:cNvPr id="36" name="object 36"/>
            <p:cNvSpPr/>
            <p:nvPr/>
          </p:nvSpPr>
          <p:spPr>
            <a:xfrm>
              <a:off x="4762500" y="4267200"/>
              <a:ext cx="553720" cy="459740"/>
            </a:xfrm>
            <a:custGeom>
              <a:avLst/>
              <a:gdLst/>
              <a:ahLst/>
              <a:cxnLst/>
              <a:rect l="l" t="t" r="r" b="b"/>
              <a:pathLst>
                <a:path w="553720" h="459739">
                  <a:moveTo>
                    <a:pt x="0" y="0"/>
                  </a:moveTo>
                  <a:lnTo>
                    <a:pt x="553720" y="0"/>
                  </a:lnTo>
                  <a:lnTo>
                    <a:pt x="553720" y="459739"/>
                  </a:lnTo>
                  <a:lnTo>
                    <a:pt x="0" y="45973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F4F4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4762500" y="4267200"/>
              <a:ext cx="553720" cy="459740"/>
            </a:xfrm>
            <a:custGeom>
              <a:avLst/>
              <a:gdLst/>
              <a:ahLst/>
              <a:cxnLst/>
              <a:rect l="l" t="t" r="r" b="b"/>
              <a:pathLst>
                <a:path w="553720" h="459739">
                  <a:moveTo>
                    <a:pt x="0" y="0"/>
                  </a:moveTo>
                  <a:lnTo>
                    <a:pt x="553720" y="0"/>
                  </a:lnTo>
                  <a:lnTo>
                    <a:pt x="553720" y="459739"/>
                  </a:lnTo>
                  <a:lnTo>
                    <a:pt x="0" y="459739"/>
                  </a:lnTo>
                  <a:lnTo>
                    <a:pt x="0" y="0"/>
                  </a:lnTo>
                  <a:close/>
                </a:path>
                <a:path w="553720" h="459739">
                  <a:moveTo>
                    <a:pt x="0" y="0"/>
                  </a:moveTo>
                  <a:lnTo>
                    <a:pt x="0" y="0"/>
                  </a:lnTo>
                </a:path>
                <a:path w="553720" h="459739">
                  <a:moveTo>
                    <a:pt x="553720" y="459739"/>
                  </a:moveTo>
                  <a:lnTo>
                    <a:pt x="553720" y="459739"/>
                  </a:lnTo>
                </a:path>
              </a:pathLst>
            </a:custGeom>
            <a:ln w="9344">
              <a:solidFill>
                <a:srgbClr val="1E487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8" name="object 38"/>
          <p:cNvSpPr txBox="1"/>
          <p:nvPr/>
        </p:nvSpPr>
        <p:spPr>
          <a:xfrm>
            <a:off x="4762500" y="4301490"/>
            <a:ext cx="55372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017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0000FF"/>
                </a:solidFill>
                <a:latin typeface="Times New Roman"/>
                <a:cs typeface="Times New Roman"/>
              </a:rPr>
              <a:t>Xa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39" name="object 39"/>
          <p:cNvGrpSpPr/>
          <p:nvPr/>
        </p:nvGrpSpPr>
        <p:grpSpPr>
          <a:xfrm>
            <a:off x="4080917" y="4353967"/>
            <a:ext cx="620395" cy="238125"/>
            <a:chOff x="4080917" y="4353967"/>
            <a:chExt cx="620395" cy="238125"/>
          </a:xfrm>
        </p:grpSpPr>
        <p:sp>
          <p:nvSpPr>
            <p:cNvPr id="40" name="object 40"/>
            <p:cNvSpPr/>
            <p:nvPr/>
          </p:nvSpPr>
          <p:spPr>
            <a:xfrm>
              <a:off x="4085589" y="4358639"/>
              <a:ext cx="610870" cy="228600"/>
            </a:xfrm>
            <a:custGeom>
              <a:avLst/>
              <a:gdLst/>
              <a:ahLst/>
              <a:cxnLst/>
              <a:rect l="l" t="t" r="r" b="b"/>
              <a:pathLst>
                <a:path w="610870" h="228600">
                  <a:moveTo>
                    <a:pt x="457200" y="0"/>
                  </a:moveTo>
                  <a:lnTo>
                    <a:pt x="457200" y="57150"/>
                  </a:lnTo>
                  <a:lnTo>
                    <a:pt x="0" y="57150"/>
                  </a:lnTo>
                  <a:lnTo>
                    <a:pt x="0" y="171450"/>
                  </a:lnTo>
                  <a:lnTo>
                    <a:pt x="457200" y="171450"/>
                  </a:lnTo>
                  <a:lnTo>
                    <a:pt x="457200" y="228600"/>
                  </a:lnTo>
                  <a:lnTo>
                    <a:pt x="610870" y="114300"/>
                  </a:lnTo>
                  <a:lnTo>
                    <a:pt x="457200" y="0"/>
                  </a:lnTo>
                  <a:close/>
                </a:path>
              </a:pathLst>
            </a:custGeom>
            <a:solidFill>
              <a:srgbClr val="1E48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4085589" y="4358639"/>
              <a:ext cx="610870" cy="228600"/>
            </a:xfrm>
            <a:custGeom>
              <a:avLst/>
              <a:gdLst/>
              <a:ahLst/>
              <a:cxnLst/>
              <a:rect l="l" t="t" r="r" b="b"/>
              <a:pathLst>
                <a:path w="610870" h="228600">
                  <a:moveTo>
                    <a:pt x="0" y="57150"/>
                  </a:moveTo>
                  <a:lnTo>
                    <a:pt x="457200" y="57150"/>
                  </a:lnTo>
                  <a:lnTo>
                    <a:pt x="457200" y="0"/>
                  </a:lnTo>
                  <a:lnTo>
                    <a:pt x="610870" y="114300"/>
                  </a:lnTo>
                  <a:lnTo>
                    <a:pt x="457200" y="228600"/>
                  </a:lnTo>
                  <a:lnTo>
                    <a:pt x="457200" y="171450"/>
                  </a:lnTo>
                  <a:lnTo>
                    <a:pt x="0" y="171450"/>
                  </a:lnTo>
                  <a:lnTo>
                    <a:pt x="0" y="57150"/>
                  </a:lnTo>
                  <a:close/>
                </a:path>
                <a:path w="610870" h="228600">
                  <a:moveTo>
                    <a:pt x="0" y="0"/>
                  </a:moveTo>
                  <a:lnTo>
                    <a:pt x="0" y="0"/>
                  </a:lnTo>
                </a:path>
                <a:path w="610870" h="228600">
                  <a:moveTo>
                    <a:pt x="610870" y="228600"/>
                  </a:moveTo>
                  <a:lnTo>
                    <a:pt x="610870" y="228600"/>
                  </a:lnTo>
                </a:path>
              </a:pathLst>
            </a:custGeom>
            <a:ln w="93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2" name="object 42"/>
          <p:cNvGrpSpPr/>
          <p:nvPr/>
        </p:nvGrpSpPr>
        <p:grpSpPr>
          <a:xfrm>
            <a:off x="4233317" y="3896767"/>
            <a:ext cx="239395" cy="391795"/>
            <a:chOff x="4233317" y="3896767"/>
            <a:chExt cx="239395" cy="391795"/>
          </a:xfrm>
        </p:grpSpPr>
        <p:sp>
          <p:nvSpPr>
            <p:cNvPr id="43" name="object 43"/>
            <p:cNvSpPr/>
            <p:nvPr/>
          </p:nvSpPr>
          <p:spPr>
            <a:xfrm>
              <a:off x="4237989" y="3901439"/>
              <a:ext cx="229870" cy="382270"/>
            </a:xfrm>
            <a:custGeom>
              <a:avLst/>
              <a:gdLst/>
              <a:ahLst/>
              <a:cxnLst/>
              <a:rect l="l" t="t" r="r" b="b"/>
              <a:pathLst>
                <a:path w="229870" h="382270">
                  <a:moveTo>
                    <a:pt x="171450" y="0"/>
                  </a:moveTo>
                  <a:lnTo>
                    <a:pt x="57150" y="0"/>
                  </a:lnTo>
                  <a:lnTo>
                    <a:pt x="57150" y="287020"/>
                  </a:lnTo>
                  <a:lnTo>
                    <a:pt x="0" y="287020"/>
                  </a:lnTo>
                  <a:lnTo>
                    <a:pt x="114300" y="382270"/>
                  </a:lnTo>
                  <a:lnTo>
                    <a:pt x="229870" y="287020"/>
                  </a:lnTo>
                  <a:lnTo>
                    <a:pt x="171450" y="287020"/>
                  </a:lnTo>
                  <a:lnTo>
                    <a:pt x="171450" y="0"/>
                  </a:lnTo>
                  <a:close/>
                </a:path>
              </a:pathLst>
            </a:custGeom>
            <a:solidFill>
              <a:srgbClr val="1E48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4237989" y="3901439"/>
              <a:ext cx="229870" cy="382270"/>
            </a:xfrm>
            <a:custGeom>
              <a:avLst/>
              <a:gdLst/>
              <a:ahLst/>
              <a:cxnLst/>
              <a:rect l="l" t="t" r="r" b="b"/>
              <a:pathLst>
                <a:path w="229870" h="382270">
                  <a:moveTo>
                    <a:pt x="57150" y="0"/>
                  </a:moveTo>
                  <a:lnTo>
                    <a:pt x="57150" y="287020"/>
                  </a:lnTo>
                  <a:lnTo>
                    <a:pt x="0" y="287020"/>
                  </a:lnTo>
                  <a:lnTo>
                    <a:pt x="114300" y="382270"/>
                  </a:lnTo>
                  <a:lnTo>
                    <a:pt x="229870" y="287020"/>
                  </a:lnTo>
                  <a:lnTo>
                    <a:pt x="171450" y="287020"/>
                  </a:lnTo>
                  <a:lnTo>
                    <a:pt x="171450" y="0"/>
                  </a:lnTo>
                  <a:lnTo>
                    <a:pt x="57150" y="0"/>
                  </a:lnTo>
                  <a:close/>
                </a:path>
                <a:path w="229870" h="382270">
                  <a:moveTo>
                    <a:pt x="0" y="0"/>
                  </a:moveTo>
                  <a:lnTo>
                    <a:pt x="0" y="0"/>
                  </a:lnTo>
                </a:path>
                <a:path w="229870" h="382270">
                  <a:moveTo>
                    <a:pt x="229870" y="382270"/>
                  </a:moveTo>
                  <a:lnTo>
                    <a:pt x="229870" y="382270"/>
                  </a:lnTo>
                </a:path>
              </a:pathLst>
            </a:custGeom>
            <a:ln w="93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5" name="object 45"/>
          <p:cNvSpPr/>
          <p:nvPr/>
        </p:nvSpPr>
        <p:spPr>
          <a:xfrm>
            <a:off x="1045210" y="1615439"/>
            <a:ext cx="715010" cy="459740"/>
          </a:xfrm>
          <a:custGeom>
            <a:avLst/>
            <a:gdLst/>
            <a:ahLst/>
            <a:cxnLst/>
            <a:rect l="l" t="t" r="r" b="b"/>
            <a:pathLst>
              <a:path w="715010" h="459739">
                <a:moveTo>
                  <a:pt x="0" y="0"/>
                </a:moveTo>
                <a:lnTo>
                  <a:pt x="715010" y="0"/>
                </a:lnTo>
                <a:lnTo>
                  <a:pt x="715010" y="459739"/>
                </a:lnTo>
                <a:lnTo>
                  <a:pt x="0" y="459739"/>
                </a:lnTo>
                <a:lnTo>
                  <a:pt x="0" y="0"/>
                </a:lnTo>
                <a:close/>
              </a:path>
              <a:path w="715010" h="459739">
                <a:moveTo>
                  <a:pt x="0" y="0"/>
                </a:moveTo>
                <a:lnTo>
                  <a:pt x="0" y="0"/>
                </a:lnTo>
              </a:path>
              <a:path w="715010" h="459739">
                <a:moveTo>
                  <a:pt x="715010" y="459739"/>
                </a:moveTo>
                <a:lnTo>
                  <a:pt x="715010" y="459739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 txBox="1"/>
          <p:nvPr/>
        </p:nvSpPr>
        <p:spPr>
          <a:xfrm>
            <a:off x="1121410" y="1649729"/>
            <a:ext cx="48450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10" dirty="0">
                <a:solidFill>
                  <a:srgbClr val="FFFFFF"/>
                </a:solidFill>
                <a:latin typeface="Times New Roman"/>
                <a:cs typeface="Times New Roman"/>
              </a:rPr>
              <a:t>X</a:t>
            </a:r>
            <a:r>
              <a:rPr sz="24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47" name="object 47"/>
          <p:cNvGrpSpPr/>
          <p:nvPr/>
        </p:nvGrpSpPr>
        <p:grpSpPr>
          <a:xfrm>
            <a:off x="2471827" y="1595527"/>
            <a:ext cx="802005" cy="469265"/>
            <a:chOff x="2471827" y="1595527"/>
            <a:chExt cx="802005" cy="469265"/>
          </a:xfrm>
        </p:grpSpPr>
        <p:sp>
          <p:nvSpPr>
            <p:cNvPr id="48" name="object 48"/>
            <p:cNvSpPr/>
            <p:nvPr/>
          </p:nvSpPr>
          <p:spPr>
            <a:xfrm>
              <a:off x="2476499" y="1600200"/>
              <a:ext cx="792480" cy="459740"/>
            </a:xfrm>
            <a:custGeom>
              <a:avLst/>
              <a:gdLst/>
              <a:ahLst/>
              <a:cxnLst/>
              <a:rect l="l" t="t" r="r" b="b"/>
              <a:pathLst>
                <a:path w="792479" h="459739">
                  <a:moveTo>
                    <a:pt x="0" y="0"/>
                  </a:moveTo>
                  <a:lnTo>
                    <a:pt x="792479" y="0"/>
                  </a:lnTo>
                  <a:lnTo>
                    <a:pt x="792479" y="459739"/>
                  </a:lnTo>
                  <a:lnTo>
                    <a:pt x="0" y="45973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F4F4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2476499" y="1600200"/>
              <a:ext cx="792480" cy="459740"/>
            </a:xfrm>
            <a:custGeom>
              <a:avLst/>
              <a:gdLst/>
              <a:ahLst/>
              <a:cxnLst/>
              <a:rect l="l" t="t" r="r" b="b"/>
              <a:pathLst>
                <a:path w="792479" h="459739">
                  <a:moveTo>
                    <a:pt x="0" y="0"/>
                  </a:moveTo>
                  <a:lnTo>
                    <a:pt x="792479" y="0"/>
                  </a:lnTo>
                  <a:lnTo>
                    <a:pt x="792479" y="459739"/>
                  </a:lnTo>
                  <a:lnTo>
                    <a:pt x="0" y="459739"/>
                  </a:lnTo>
                  <a:lnTo>
                    <a:pt x="0" y="0"/>
                  </a:lnTo>
                  <a:close/>
                </a:path>
              </a:pathLst>
            </a:custGeom>
            <a:ln w="9344">
              <a:solidFill>
                <a:srgbClr val="1E487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0" name="object 50"/>
          <p:cNvSpPr txBox="1"/>
          <p:nvPr/>
        </p:nvSpPr>
        <p:spPr>
          <a:xfrm>
            <a:off x="2476500" y="1600200"/>
            <a:ext cx="792480" cy="459740"/>
          </a:xfrm>
          <a:prstGeom prst="rect">
            <a:avLst/>
          </a:prstGeom>
        </p:spPr>
        <p:txBody>
          <a:bodyPr vert="horz" wrap="square" lIns="0" tIns="46990" rIns="0" bIns="0" rtlCol="0">
            <a:spAutoFit/>
          </a:bodyPr>
          <a:lstStyle/>
          <a:p>
            <a:pPr marL="89535">
              <a:lnSpc>
                <a:spcPct val="100000"/>
              </a:lnSpc>
              <a:spcBef>
                <a:spcPts val="370"/>
              </a:spcBef>
            </a:pPr>
            <a:r>
              <a:rPr sz="2400" b="1" spc="-5" dirty="0">
                <a:solidFill>
                  <a:srgbClr val="0000FF"/>
                </a:solidFill>
                <a:latin typeface="Times New Roman"/>
                <a:cs typeface="Times New Roman"/>
              </a:rPr>
              <a:t>XIIa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51" name="object 51"/>
          <p:cNvGrpSpPr/>
          <p:nvPr/>
        </p:nvGrpSpPr>
        <p:grpSpPr>
          <a:xfrm>
            <a:off x="1794917" y="1231037"/>
            <a:ext cx="620395" cy="695325"/>
            <a:chOff x="1794917" y="1231037"/>
            <a:chExt cx="620395" cy="695325"/>
          </a:xfrm>
        </p:grpSpPr>
        <p:sp>
          <p:nvSpPr>
            <p:cNvPr id="52" name="object 52"/>
            <p:cNvSpPr/>
            <p:nvPr/>
          </p:nvSpPr>
          <p:spPr>
            <a:xfrm>
              <a:off x="1799590" y="1691639"/>
              <a:ext cx="610870" cy="229870"/>
            </a:xfrm>
            <a:custGeom>
              <a:avLst/>
              <a:gdLst/>
              <a:ahLst/>
              <a:cxnLst/>
              <a:rect l="l" t="t" r="r" b="b"/>
              <a:pathLst>
                <a:path w="610869" h="229869">
                  <a:moveTo>
                    <a:pt x="457200" y="0"/>
                  </a:moveTo>
                  <a:lnTo>
                    <a:pt x="457200" y="57150"/>
                  </a:lnTo>
                  <a:lnTo>
                    <a:pt x="0" y="57150"/>
                  </a:lnTo>
                  <a:lnTo>
                    <a:pt x="0" y="171450"/>
                  </a:lnTo>
                  <a:lnTo>
                    <a:pt x="457200" y="171450"/>
                  </a:lnTo>
                  <a:lnTo>
                    <a:pt x="457200" y="229870"/>
                  </a:lnTo>
                  <a:lnTo>
                    <a:pt x="610870" y="114300"/>
                  </a:lnTo>
                  <a:lnTo>
                    <a:pt x="457200" y="0"/>
                  </a:lnTo>
                  <a:close/>
                </a:path>
              </a:pathLst>
            </a:custGeom>
            <a:solidFill>
              <a:srgbClr val="1E48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1799590" y="1691639"/>
              <a:ext cx="610870" cy="229870"/>
            </a:xfrm>
            <a:custGeom>
              <a:avLst/>
              <a:gdLst/>
              <a:ahLst/>
              <a:cxnLst/>
              <a:rect l="l" t="t" r="r" b="b"/>
              <a:pathLst>
                <a:path w="610869" h="229869">
                  <a:moveTo>
                    <a:pt x="0" y="57150"/>
                  </a:moveTo>
                  <a:lnTo>
                    <a:pt x="457200" y="57150"/>
                  </a:lnTo>
                  <a:lnTo>
                    <a:pt x="457200" y="0"/>
                  </a:lnTo>
                  <a:lnTo>
                    <a:pt x="610870" y="114300"/>
                  </a:lnTo>
                  <a:lnTo>
                    <a:pt x="457200" y="229870"/>
                  </a:lnTo>
                  <a:lnTo>
                    <a:pt x="457200" y="171450"/>
                  </a:lnTo>
                  <a:lnTo>
                    <a:pt x="0" y="171450"/>
                  </a:lnTo>
                  <a:lnTo>
                    <a:pt x="0" y="57150"/>
                  </a:lnTo>
                  <a:close/>
                </a:path>
                <a:path w="610869" h="229869">
                  <a:moveTo>
                    <a:pt x="0" y="0"/>
                  </a:moveTo>
                  <a:lnTo>
                    <a:pt x="0" y="0"/>
                  </a:lnTo>
                </a:path>
                <a:path w="610869" h="229869">
                  <a:moveTo>
                    <a:pt x="610870" y="229870"/>
                  </a:moveTo>
                  <a:lnTo>
                    <a:pt x="610870" y="229870"/>
                  </a:lnTo>
                </a:path>
              </a:pathLst>
            </a:custGeom>
            <a:ln w="93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1951990" y="1235709"/>
              <a:ext cx="229870" cy="381000"/>
            </a:xfrm>
            <a:custGeom>
              <a:avLst/>
              <a:gdLst/>
              <a:ahLst/>
              <a:cxnLst/>
              <a:rect l="l" t="t" r="r" b="b"/>
              <a:pathLst>
                <a:path w="229869" h="381000">
                  <a:moveTo>
                    <a:pt x="171450" y="0"/>
                  </a:moveTo>
                  <a:lnTo>
                    <a:pt x="57150" y="0"/>
                  </a:lnTo>
                  <a:lnTo>
                    <a:pt x="57150" y="285750"/>
                  </a:lnTo>
                  <a:lnTo>
                    <a:pt x="0" y="285750"/>
                  </a:lnTo>
                  <a:lnTo>
                    <a:pt x="114300" y="381000"/>
                  </a:lnTo>
                  <a:lnTo>
                    <a:pt x="229870" y="285750"/>
                  </a:lnTo>
                  <a:lnTo>
                    <a:pt x="171450" y="285750"/>
                  </a:lnTo>
                  <a:lnTo>
                    <a:pt x="171450" y="0"/>
                  </a:lnTo>
                  <a:close/>
                </a:path>
              </a:pathLst>
            </a:custGeom>
            <a:solidFill>
              <a:srgbClr val="1E48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1951990" y="1235709"/>
              <a:ext cx="229870" cy="381000"/>
            </a:xfrm>
            <a:custGeom>
              <a:avLst/>
              <a:gdLst/>
              <a:ahLst/>
              <a:cxnLst/>
              <a:rect l="l" t="t" r="r" b="b"/>
              <a:pathLst>
                <a:path w="229869" h="381000">
                  <a:moveTo>
                    <a:pt x="57150" y="0"/>
                  </a:moveTo>
                  <a:lnTo>
                    <a:pt x="57150" y="285750"/>
                  </a:lnTo>
                  <a:lnTo>
                    <a:pt x="0" y="285750"/>
                  </a:lnTo>
                  <a:lnTo>
                    <a:pt x="114300" y="381000"/>
                  </a:lnTo>
                  <a:lnTo>
                    <a:pt x="229870" y="285750"/>
                  </a:lnTo>
                  <a:lnTo>
                    <a:pt x="171450" y="285750"/>
                  </a:lnTo>
                  <a:lnTo>
                    <a:pt x="171450" y="0"/>
                  </a:lnTo>
                  <a:lnTo>
                    <a:pt x="57150" y="0"/>
                  </a:lnTo>
                  <a:close/>
                </a:path>
                <a:path w="229869" h="381000">
                  <a:moveTo>
                    <a:pt x="0" y="0"/>
                  </a:moveTo>
                  <a:lnTo>
                    <a:pt x="0" y="0"/>
                  </a:lnTo>
                </a:path>
                <a:path w="229869" h="381000">
                  <a:moveTo>
                    <a:pt x="229870" y="381000"/>
                  </a:moveTo>
                  <a:lnTo>
                    <a:pt x="229870" y="381000"/>
                  </a:lnTo>
                </a:path>
              </a:pathLst>
            </a:custGeom>
            <a:ln w="93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6" name="object 56"/>
          <p:cNvSpPr/>
          <p:nvPr/>
        </p:nvSpPr>
        <p:spPr>
          <a:xfrm>
            <a:off x="6079490" y="1463039"/>
            <a:ext cx="2207260" cy="461009"/>
          </a:xfrm>
          <a:custGeom>
            <a:avLst/>
            <a:gdLst/>
            <a:ahLst/>
            <a:cxnLst/>
            <a:rect l="l" t="t" r="r" b="b"/>
            <a:pathLst>
              <a:path w="2207259" h="461010">
                <a:moveTo>
                  <a:pt x="0" y="0"/>
                </a:moveTo>
                <a:lnTo>
                  <a:pt x="2207260" y="0"/>
                </a:lnTo>
                <a:lnTo>
                  <a:pt x="2207260" y="461010"/>
                </a:lnTo>
                <a:lnTo>
                  <a:pt x="0" y="461010"/>
                </a:lnTo>
                <a:lnTo>
                  <a:pt x="0" y="0"/>
                </a:lnTo>
                <a:close/>
              </a:path>
              <a:path w="2207259" h="461010">
                <a:moveTo>
                  <a:pt x="0" y="0"/>
                </a:moveTo>
                <a:lnTo>
                  <a:pt x="0" y="0"/>
                </a:lnTo>
              </a:path>
              <a:path w="2207259" h="461010">
                <a:moveTo>
                  <a:pt x="2207260" y="461010"/>
                </a:moveTo>
                <a:lnTo>
                  <a:pt x="2207260" y="46101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 txBox="1"/>
          <p:nvPr/>
        </p:nvSpPr>
        <p:spPr>
          <a:xfrm>
            <a:off x="6156959" y="1497329"/>
            <a:ext cx="179578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Tissue</a:t>
            </a:r>
            <a:r>
              <a:rPr sz="2400" b="1" spc="-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Factor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6160770" y="2301239"/>
            <a:ext cx="2129790" cy="459740"/>
          </a:xfrm>
          <a:custGeom>
            <a:avLst/>
            <a:gdLst/>
            <a:ahLst/>
            <a:cxnLst/>
            <a:rect l="l" t="t" r="r" b="b"/>
            <a:pathLst>
              <a:path w="2129790" h="459739">
                <a:moveTo>
                  <a:pt x="0" y="0"/>
                </a:moveTo>
                <a:lnTo>
                  <a:pt x="2129789" y="0"/>
                </a:lnTo>
                <a:lnTo>
                  <a:pt x="2129789" y="459739"/>
                </a:lnTo>
                <a:lnTo>
                  <a:pt x="0" y="459739"/>
                </a:lnTo>
                <a:lnTo>
                  <a:pt x="0" y="0"/>
                </a:lnTo>
                <a:close/>
              </a:path>
              <a:path w="2129790" h="459739">
                <a:moveTo>
                  <a:pt x="0" y="0"/>
                </a:moveTo>
                <a:lnTo>
                  <a:pt x="0" y="0"/>
                </a:lnTo>
              </a:path>
              <a:path w="2129790" h="459739">
                <a:moveTo>
                  <a:pt x="2129789" y="459739"/>
                </a:moveTo>
                <a:lnTo>
                  <a:pt x="2129789" y="459739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 txBox="1"/>
          <p:nvPr/>
        </p:nvSpPr>
        <p:spPr>
          <a:xfrm>
            <a:off x="6238240" y="2335529"/>
            <a:ext cx="19729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FFFFFF"/>
                </a:solidFill>
                <a:latin typeface="Times New Roman"/>
                <a:cs typeface="Times New Roman"/>
              </a:rPr>
              <a:t>Thromboplastin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5951220" y="3444240"/>
            <a:ext cx="864869" cy="459740"/>
          </a:xfrm>
          <a:custGeom>
            <a:avLst/>
            <a:gdLst/>
            <a:ahLst/>
            <a:cxnLst/>
            <a:rect l="l" t="t" r="r" b="b"/>
            <a:pathLst>
              <a:path w="864870" h="459739">
                <a:moveTo>
                  <a:pt x="0" y="0"/>
                </a:moveTo>
                <a:lnTo>
                  <a:pt x="864870" y="0"/>
                </a:lnTo>
                <a:lnTo>
                  <a:pt x="864870" y="459740"/>
                </a:lnTo>
                <a:lnTo>
                  <a:pt x="0" y="459740"/>
                </a:lnTo>
                <a:lnTo>
                  <a:pt x="0" y="0"/>
                </a:lnTo>
                <a:close/>
              </a:path>
              <a:path w="864870" h="459739">
                <a:moveTo>
                  <a:pt x="0" y="0"/>
                </a:moveTo>
                <a:lnTo>
                  <a:pt x="0" y="0"/>
                </a:lnTo>
              </a:path>
              <a:path w="864870" h="459739">
                <a:moveTo>
                  <a:pt x="864870" y="459740"/>
                </a:moveTo>
                <a:lnTo>
                  <a:pt x="864870" y="45974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 txBox="1"/>
          <p:nvPr/>
        </p:nvSpPr>
        <p:spPr>
          <a:xfrm>
            <a:off x="6028690" y="3478529"/>
            <a:ext cx="63373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25" dirty="0">
                <a:solidFill>
                  <a:srgbClr val="FFFFFF"/>
                </a:solidFill>
                <a:latin typeface="Times New Roman"/>
                <a:cs typeface="Times New Roman"/>
              </a:rPr>
              <a:t>V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IIa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7378700" y="3444240"/>
            <a:ext cx="637540" cy="459740"/>
          </a:xfrm>
          <a:prstGeom prst="rect">
            <a:avLst/>
          </a:prstGeom>
          <a:solidFill>
            <a:srgbClr val="FFE917"/>
          </a:solidFill>
        </p:spPr>
        <p:txBody>
          <a:bodyPr vert="horz" wrap="square" lIns="0" tIns="46990" rIns="0" bIns="0" rtlCol="0">
            <a:spAutoFit/>
          </a:bodyPr>
          <a:lstStyle/>
          <a:p>
            <a:pPr marL="90170">
              <a:lnSpc>
                <a:spcPct val="100000"/>
              </a:lnSpc>
              <a:spcBef>
                <a:spcPts val="370"/>
              </a:spcBef>
            </a:pPr>
            <a:r>
              <a:rPr sz="2400" b="1" spc="-10" dirty="0">
                <a:latin typeface="Times New Roman"/>
                <a:cs typeface="Times New Roman"/>
              </a:rPr>
              <a:t>VII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63" name="object 63"/>
          <p:cNvGrpSpPr/>
          <p:nvPr/>
        </p:nvGrpSpPr>
        <p:grpSpPr>
          <a:xfrm>
            <a:off x="6853327" y="2922677"/>
            <a:ext cx="238125" cy="390525"/>
            <a:chOff x="6853327" y="2922677"/>
            <a:chExt cx="238125" cy="390525"/>
          </a:xfrm>
        </p:grpSpPr>
        <p:sp>
          <p:nvSpPr>
            <p:cNvPr id="64" name="object 64"/>
            <p:cNvSpPr/>
            <p:nvPr/>
          </p:nvSpPr>
          <p:spPr>
            <a:xfrm>
              <a:off x="6857999" y="2927349"/>
              <a:ext cx="228600" cy="381000"/>
            </a:xfrm>
            <a:custGeom>
              <a:avLst/>
              <a:gdLst/>
              <a:ahLst/>
              <a:cxnLst/>
              <a:rect l="l" t="t" r="r" b="b"/>
              <a:pathLst>
                <a:path w="228600" h="381000">
                  <a:moveTo>
                    <a:pt x="171450" y="0"/>
                  </a:moveTo>
                  <a:lnTo>
                    <a:pt x="57150" y="0"/>
                  </a:lnTo>
                  <a:lnTo>
                    <a:pt x="57150" y="285750"/>
                  </a:lnTo>
                  <a:lnTo>
                    <a:pt x="0" y="285750"/>
                  </a:lnTo>
                  <a:lnTo>
                    <a:pt x="114300" y="381000"/>
                  </a:lnTo>
                  <a:lnTo>
                    <a:pt x="228600" y="285750"/>
                  </a:lnTo>
                  <a:lnTo>
                    <a:pt x="171450" y="285750"/>
                  </a:lnTo>
                  <a:lnTo>
                    <a:pt x="171450" y="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6857999" y="2927349"/>
              <a:ext cx="228600" cy="381000"/>
            </a:xfrm>
            <a:custGeom>
              <a:avLst/>
              <a:gdLst/>
              <a:ahLst/>
              <a:cxnLst/>
              <a:rect l="l" t="t" r="r" b="b"/>
              <a:pathLst>
                <a:path w="228600" h="381000">
                  <a:moveTo>
                    <a:pt x="57150" y="0"/>
                  </a:moveTo>
                  <a:lnTo>
                    <a:pt x="57150" y="285750"/>
                  </a:lnTo>
                  <a:lnTo>
                    <a:pt x="0" y="285750"/>
                  </a:lnTo>
                  <a:lnTo>
                    <a:pt x="114300" y="381000"/>
                  </a:lnTo>
                  <a:lnTo>
                    <a:pt x="228600" y="285750"/>
                  </a:lnTo>
                  <a:lnTo>
                    <a:pt x="171450" y="285750"/>
                  </a:lnTo>
                  <a:lnTo>
                    <a:pt x="171450" y="0"/>
                  </a:lnTo>
                  <a:lnTo>
                    <a:pt x="57150" y="0"/>
                  </a:lnTo>
                  <a:close/>
                </a:path>
                <a:path w="228600" h="381000">
                  <a:moveTo>
                    <a:pt x="0" y="0"/>
                  </a:moveTo>
                  <a:lnTo>
                    <a:pt x="0" y="0"/>
                  </a:lnTo>
                </a:path>
                <a:path w="228600" h="381000">
                  <a:moveTo>
                    <a:pt x="228600" y="381000"/>
                  </a:moveTo>
                  <a:lnTo>
                    <a:pt x="228600" y="381000"/>
                  </a:lnTo>
                </a:path>
              </a:pathLst>
            </a:custGeom>
            <a:ln w="93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6" name="object 66"/>
          <p:cNvGrpSpPr/>
          <p:nvPr/>
        </p:nvGrpSpPr>
        <p:grpSpPr>
          <a:xfrm>
            <a:off x="6325870" y="3515677"/>
            <a:ext cx="994410" cy="1226820"/>
            <a:chOff x="6325870" y="3515677"/>
            <a:chExt cx="994410" cy="1226820"/>
          </a:xfrm>
        </p:grpSpPr>
        <p:sp>
          <p:nvSpPr>
            <p:cNvPr id="67" name="object 67"/>
            <p:cNvSpPr/>
            <p:nvPr/>
          </p:nvSpPr>
          <p:spPr>
            <a:xfrm>
              <a:off x="6705600" y="3520440"/>
              <a:ext cx="609600" cy="229870"/>
            </a:xfrm>
            <a:custGeom>
              <a:avLst/>
              <a:gdLst/>
              <a:ahLst/>
              <a:cxnLst/>
              <a:rect l="l" t="t" r="r" b="b"/>
              <a:pathLst>
                <a:path w="609600" h="229870">
                  <a:moveTo>
                    <a:pt x="152400" y="0"/>
                  </a:moveTo>
                  <a:lnTo>
                    <a:pt x="0" y="114300"/>
                  </a:lnTo>
                  <a:lnTo>
                    <a:pt x="152400" y="229870"/>
                  </a:lnTo>
                  <a:lnTo>
                    <a:pt x="152400" y="171450"/>
                  </a:lnTo>
                  <a:lnTo>
                    <a:pt x="609600" y="171450"/>
                  </a:lnTo>
                  <a:lnTo>
                    <a:pt x="609600" y="57150"/>
                  </a:lnTo>
                  <a:lnTo>
                    <a:pt x="152400" y="57150"/>
                  </a:lnTo>
                  <a:lnTo>
                    <a:pt x="152400" y="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6705600" y="3520440"/>
              <a:ext cx="609600" cy="229870"/>
            </a:xfrm>
            <a:custGeom>
              <a:avLst/>
              <a:gdLst/>
              <a:ahLst/>
              <a:cxnLst/>
              <a:rect l="l" t="t" r="r" b="b"/>
              <a:pathLst>
                <a:path w="609600" h="229870">
                  <a:moveTo>
                    <a:pt x="609600" y="57150"/>
                  </a:moveTo>
                  <a:lnTo>
                    <a:pt x="152400" y="57150"/>
                  </a:lnTo>
                  <a:lnTo>
                    <a:pt x="152400" y="0"/>
                  </a:lnTo>
                  <a:lnTo>
                    <a:pt x="0" y="114300"/>
                  </a:lnTo>
                  <a:lnTo>
                    <a:pt x="152400" y="229870"/>
                  </a:lnTo>
                  <a:lnTo>
                    <a:pt x="152400" y="171450"/>
                  </a:lnTo>
                  <a:lnTo>
                    <a:pt x="609600" y="171450"/>
                  </a:lnTo>
                  <a:lnTo>
                    <a:pt x="609600" y="57150"/>
                  </a:lnTo>
                  <a:close/>
                </a:path>
                <a:path w="609600" h="229870">
                  <a:moveTo>
                    <a:pt x="609600" y="0"/>
                  </a:moveTo>
                  <a:lnTo>
                    <a:pt x="609600" y="0"/>
                  </a:lnTo>
                </a:path>
                <a:path w="609600" h="229870">
                  <a:moveTo>
                    <a:pt x="0" y="229870"/>
                  </a:moveTo>
                  <a:lnTo>
                    <a:pt x="0" y="229870"/>
                  </a:lnTo>
                </a:path>
              </a:pathLst>
            </a:custGeom>
            <a:ln w="93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6325870" y="4282440"/>
              <a:ext cx="478790" cy="459740"/>
            </a:xfrm>
            <a:custGeom>
              <a:avLst/>
              <a:gdLst/>
              <a:ahLst/>
              <a:cxnLst/>
              <a:rect l="l" t="t" r="r" b="b"/>
              <a:pathLst>
                <a:path w="478790" h="459739">
                  <a:moveTo>
                    <a:pt x="0" y="0"/>
                  </a:moveTo>
                  <a:lnTo>
                    <a:pt x="478789" y="0"/>
                  </a:lnTo>
                  <a:lnTo>
                    <a:pt x="478789" y="459740"/>
                  </a:lnTo>
                  <a:lnTo>
                    <a:pt x="0" y="4597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91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0" name="object 70"/>
          <p:cNvSpPr txBox="1"/>
          <p:nvPr/>
        </p:nvSpPr>
        <p:spPr>
          <a:xfrm>
            <a:off x="6325870" y="4316729"/>
            <a:ext cx="4787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9535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Times New Roman"/>
                <a:cs typeface="Times New Roman"/>
              </a:rPr>
              <a:t>X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71" name="object 71"/>
          <p:cNvGrpSpPr/>
          <p:nvPr/>
        </p:nvGrpSpPr>
        <p:grpSpPr>
          <a:xfrm>
            <a:off x="5405527" y="4353967"/>
            <a:ext cx="619125" cy="238125"/>
            <a:chOff x="5405527" y="4353967"/>
            <a:chExt cx="619125" cy="238125"/>
          </a:xfrm>
        </p:grpSpPr>
        <p:sp>
          <p:nvSpPr>
            <p:cNvPr id="72" name="object 72"/>
            <p:cNvSpPr/>
            <p:nvPr/>
          </p:nvSpPr>
          <p:spPr>
            <a:xfrm>
              <a:off x="5410200" y="4358639"/>
              <a:ext cx="609600" cy="228600"/>
            </a:xfrm>
            <a:custGeom>
              <a:avLst/>
              <a:gdLst/>
              <a:ahLst/>
              <a:cxnLst/>
              <a:rect l="l" t="t" r="r" b="b"/>
              <a:pathLst>
                <a:path w="609600" h="228600">
                  <a:moveTo>
                    <a:pt x="152400" y="0"/>
                  </a:moveTo>
                  <a:lnTo>
                    <a:pt x="0" y="114300"/>
                  </a:lnTo>
                  <a:lnTo>
                    <a:pt x="152400" y="228600"/>
                  </a:lnTo>
                  <a:lnTo>
                    <a:pt x="152400" y="171450"/>
                  </a:lnTo>
                  <a:lnTo>
                    <a:pt x="609600" y="171450"/>
                  </a:lnTo>
                  <a:lnTo>
                    <a:pt x="609600" y="57150"/>
                  </a:lnTo>
                  <a:lnTo>
                    <a:pt x="152400" y="57150"/>
                  </a:lnTo>
                  <a:lnTo>
                    <a:pt x="152400" y="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5410200" y="4358639"/>
              <a:ext cx="609600" cy="228600"/>
            </a:xfrm>
            <a:custGeom>
              <a:avLst/>
              <a:gdLst/>
              <a:ahLst/>
              <a:cxnLst/>
              <a:rect l="l" t="t" r="r" b="b"/>
              <a:pathLst>
                <a:path w="609600" h="228600">
                  <a:moveTo>
                    <a:pt x="609600" y="57150"/>
                  </a:moveTo>
                  <a:lnTo>
                    <a:pt x="152400" y="57150"/>
                  </a:lnTo>
                  <a:lnTo>
                    <a:pt x="152400" y="0"/>
                  </a:lnTo>
                  <a:lnTo>
                    <a:pt x="0" y="114300"/>
                  </a:lnTo>
                  <a:lnTo>
                    <a:pt x="152400" y="228600"/>
                  </a:lnTo>
                  <a:lnTo>
                    <a:pt x="152400" y="171450"/>
                  </a:lnTo>
                  <a:lnTo>
                    <a:pt x="609600" y="171450"/>
                  </a:lnTo>
                  <a:lnTo>
                    <a:pt x="609600" y="57150"/>
                  </a:lnTo>
                  <a:close/>
                </a:path>
                <a:path w="609600" h="228600">
                  <a:moveTo>
                    <a:pt x="609600" y="0"/>
                  </a:moveTo>
                  <a:lnTo>
                    <a:pt x="609600" y="0"/>
                  </a:lnTo>
                </a:path>
                <a:path w="609600" h="228600">
                  <a:moveTo>
                    <a:pt x="0" y="228600"/>
                  </a:moveTo>
                  <a:lnTo>
                    <a:pt x="0" y="228600"/>
                  </a:lnTo>
                </a:path>
              </a:pathLst>
            </a:custGeom>
            <a:ln w="93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74" name="object 74"/>
          <p:cNvGrpSpPr/>
          <p:nvPr/>
        </p:nvGrpSpPr>
        <p:grpSpPr>
          <a:xfrm>
            <a:off x="6396127" y="3896767"/>
            <a:ext cx="238125" cy="391795"/>
            <a:chOff x="6396127" y="3896767"/>
            <a:chExt cx="238125" cy="391795"/>
          </a:xfrm>
        </p:grpSpPr>
        <p:sp>
          <p:nvSpPr>
            <p:cNvPr id="75" name="object 75"/>
            <p:cNvSpPr/>
            <p:nvPr/>
          </p:nvSpPr>
          <p:spPr>
            <a:xfrm>
              <a:off x="6400800" y="3901439"/>
              <a:ext cx="228600" cy="382270"/>
            </a:xfrm>
            <a:custGeom>
              <a:avLst/>
              <a:gdLst/>
              <a:ahLst/>
              <a:cxnLst/>
              <a:rect l="l" t="t" r="r" b="b"/>
              <a:pathLst>
                <a:path w="228600" h="382270">
                  <a:moveTo>
                    <a:pt x="171450" y="0"/>
                  </a:moveTo>
                  <a:lnTo>
                    <a:pt x="57150" y="0"/>
                  </a:lnTo>
                  <a:lnTo>
                    <a:pt x="57150" y="287020"/>
                  </a:lnTo>
                  <a:lnTo>
                    <a:pt x="0" y="287020"/>
                  </a:lnTo>
                  <a:lnTo>
                    <a:pt x="114300" y="382270"/>
                  </a:lnTo>
                  <a:lnTo>
                    <a:pt x="228600" y="287020"/>
                  </a:lnTo>
                  <a:lnTo>
                    <a:pt x="171450" y="287020"/>
                  </a:lnTo>
                  <a:lnTo>
                    <a:pt x="171450" y="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6400800" y="3901439"/>
              <a:ext cx="228600" cy="382270"/>
            </a:xfrm>
            <a:custGeom>
              <a:avLst/>
              <a:gdLst/>
              <a:ahLst/>
              <a:cxnLst/>
              <a:rect l="l" t="t" r="r" b="b"/>
              <a:pathLst>
                <a:path w="228600" h="382270">
                  <a:moveTo>
                    <a:pt x="57150" y="0"/>
                  </a:moveTo>
                  <a:lnTo>
                    <a:pt x="57150" y="287020"/>
                  </a:lnTo>
                  <a:lnTo>
                    <a:pt x="0" y="287020"/>
                  </a:lnTo>
                  <a:lnTo>
                    <a:pt x="114300" y="382270"/>
                  </a:lnTo>
                  <a:lnTo>
                    <a:pt x="228600" y="287020"/>
                  </a:lnTo>
                  <a:lnTo>
                    <a:pt x="171450" y="287020"/>
                  </a:lnTo>
                  <a:lnTo>
                    <a:pt x="171450" y="0"/>
                  </a:lnTo>
                  <a:lnTo>
                    <a:pt x="57150" y="0"/>
                  </a:lnTo>
                  <a:close/>
                </a:path>
                <a:path w="228600" h="382270">
                  <a:moveTo>
                    <a:pt x="0" y="0"/>
                  </a:moveTo>
                  <a:lnTo>
                    <a:pt x="0" y="0"/>
                  </a:lnTo>
                </a:path>
                <a:path w="228600" h="382270">
                  <a:moveTo>
                    <a:pt x="228600" y="382270"/>
                  </a:moveTo>
                  <a:lnTo>
                    <a:pt x="228600" y="382270"/>
                  </a:lnTo>
                </a:path>
              </a:pathLst>
            </a:custGeom>
            <a:ln w="93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7" name="object 77"/>
          <p:cNvSpPr txBox="1"/>
          <p:nvPr/>
        </p:nvSpPr>
        <p:spPr>
          <a:xfrm>
            <a:off x="2895600" y="4953000"/>
            <a:ext cx="4174490" cy="459740"/>
          </a:xfrm>
          <a:prstGeom prst="rect">
            <a:avLst/>
          </a:prstGeom>
          <a:solidFill>
            <a:srgbClr val="FFE917"/>
          </a:solidFill>
        </p:spPr>
        <p:txBody>
          <a:bodyPr vert="horz" wrap="square" lIns="0" tIns="46990" rIns="0" bIns="0" rtlCol="0">
            <a:spAutoFit/>
          </a:bodyPr>
          <a:lstStyle/>
          <a:p>
            <a:pPr marL="89535">
              <a:lnSpc>
                <a:spcPct val="100000"/>
              </a:lnSpc>
              <a:spcBef>
                <a:spcPts val="370"/>
              </a:spcBef>
              <a:tabLst>
                <a:tab pos="2822575" algn="l"/>
              </a:tabLst>
            </a:pPr>
            <a:r>
              <a:rPr sz="2400" b="1" spc="-5" dirty="0">
                <a:latin typeface="Times New Roman"/>
                <a:cs typeface="Times New Roman"/>
              </a:rPr>
              <a:t>Prothrombin	</a:t>
            </a:r>
            <a:r>
              <a:rPr sz="2400" b="1" spc="-5" dirty="0">
                <a:solidFill>
                  <a:srgbClr val="0000FF"/>
                </a:solidFill>
                <a:latin typeface="Times New Roman"/>
                <a:cs typeface="Times New Roman"/>
              </a:rPr>
              <a:t>Thrombin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4272279" y="5638800"/>
            <a:ext cx="1520190" cy="459740"/>
          </a:xfrm>
          <a:prstGeom prst="rect">
            <a:avLst/>
          </a:prstGeom>
          <a:solidFill>
            <a:srgbClr val="1E487C"/>
          </a:solidFill>
          <a:ln w="9344">
            <a:solidFill>
              <a:srgbClr val="FFFFFF"/>
            </a:solidFill>
          </a:ln>
        </p:spPr>
        <p:txBody>
          <a:bodyPr vert="horz" wrap="square" lIns="0" tIns="46990" rIns="0" bIns="0" rtlCol="0">
            <a:spAutoFit/>
          </a:bodyPr>
          <a:lstStyle/>
          <a:p>
            <a:pPr marL="88900">
              <a:lnSpc>
                <a:spcPct val="100000"/>
              </a:lnSpc>
              <a:spcBef>
                <a:spcPts val="370"/>
              </a:spcBef>
            </a:pPr>
            <a:r>
              <a:rPr sz="2400" spc="-5" dirty="0">
                <a:solidFill>
                  <a:srgbClr val="FFFFFF"/>
                </a:solidFill>
                <a:latin typeface="Times New Roman"/>
                <a:cs typeface="Times New Roman"/>
              </a:rPr>
              <a:t>Fibrinogen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9" name="object 79"/>
          <p:cNvSpPr/>
          <p:nvPr/>
        </p:nvSpPr>
        <p:spPr>
          <a:xfrm>
            <a:off x="6635750" y="5622290"/>
            <a:ext cx="2346960" cy="459740"/>
          </a:xfrm>
          <a:custGeom>
            <a:avLst/>
            <a:gdLst/>
            <a:ahLst/>
            <a:cxnLst/>
            <a:rect l="l" t="t" r="r" b="b"/>
            <a:pathLst>
              <a:path w="2346959" h="459739">
                <a:moveTo>
                  <a:pt x="0" y="0"/>
                </a:moveTo>
                <a:lnTo>
                  <a:pt x="2346959" y="0"/>
                </a:lnTo>
                <a:lnTo>
                  <a:pt x="2346959" y="459740"/>
                </a:lnTo>
                <a:lnTo>
                  <a:pt x="0" y="459740"/>
                </a:lnTo>
                <a:lnTo>
                  <a:pt x="0" y="0"/>
                </a:lnTo>
                <a:close/>
              </a:path>
              <a:path w="2346959" h="459739">
                <a:moveTo>
                  <a:pt x="0" y="0"/>
                </a:moveTo>
                <a:lnTo>
                  <a:pt x="0" y="0"/>
                </a:lnTo>
              </a:path>
              <a:path w="2346959" h="459739">
                <a:moveTo>
                  <a:pt x="2346959" y="459740"/>
                </a:moveTo>
                <a:lnTo>
                  <a:pt x="2346959" y="45974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 txBox="1"/>
          <p:nvPr/>
        </p:nvSpPr>
        <p:spPr>
          <a:xfrm>
            <a:off x="6713219" y="5656579"/>
            <a:ext cx="218948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12190" algn="l"/>
              </a:tabLst>
            </a:pP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Fribrin	</a:t>
            </a:r>
            <a:r>
              <a:rPr sz="2400" spc="-10" dirty="0">
                <a:solidFill>
                  <a:srgbClr val="FFFFFF"/>
                </a:solidFill>
                <a:latin typeface="Times New Roman"/>
                <a:cs typeface="Times New Roman"/>
              </a:rPr>
              <a:t>monomer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6309359" y="6189979"/>
            <a:ext cx="201485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Times New Roman"/>
                <a:cs typeface="Times New Roman"/>
              </a:rPr>
              <a:t>Fibrin</a:t>
            </a:r>
            <a:r>
              <a:rPr sz="2400" b="1" spc="-50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polymer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82" name="object 82"/>
          <p:cNvSpPr/>
          <p:nvPr/>
        </p:nvSpPr>
        <p:spPr>
          <a:xfrm>
            <a:off x="4333240" y="6400800"/>
            <a:ext cx="707390" cy="459740"/>
          </a:xfrm>
          <a:custGeom>
            <a:avLst/>
            <a:gdLst/>
            <a:ahLst/>
            <a:cxnLst/>
            <a:rect l="l" t="t" r="r" b="b"/>
            <a:pathLst>
              <a:path w="707389" h="459740">
                <a:moveTo>
                  <a:pt x="0" y="0"/>
                </a:moveTo>
                <a:lnTo>
                  <a:pt x="707389" y="0"/>
                </a:lnTo>
                <a:lnTo>
                  <a:pt x="707389" y="459740"/>
                </a:lnTo>
                <a:lnTo>
                  <a:pt x="0" y="459740"/>
                </a:lnTo>
                <a:lnTo>
                  <a:pt x="0" y="0"/>
                </a:lnTo>
                <a:close/>
              </a:path>
              <a:path w="707389" h="459740">
                <a:moveTo>
                  <a:pt x="0" y="0"/>
                </a:moveTo>
                <a:lnTo>
                  <a:pt x="0" y="0"/>
                </a:lnTo>
              </a:path>
              <a:path w="707389" h="459740">
                <a:moveTo>
                  <a:pt x="707389" y="459740"/>
                </a:moveTo>
                <a:lnTo>
                  <a:pt x="707389" y="45974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 txBox="1"/>
          <p:nvPr/>
        </p:nvSpPr>
        <p:spPr>
          <a:xfrm>
            <a:off x="4410709" y="6435090"/>
            <a:ext cx="55118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FFFFFF"/>
                </a:solidFill>
                <a:latin typeface="Times New Roman"/>
                <a:cs typeface="Times New Roman"/>
              </a:rPr>
              <a:t>X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sz="2400" spc="5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84" name="object 84"/>
          <p:cNvGrpSpPr/>
          <p:nvPr/>
        </p:nvGrpSpPr>
        <p:grpSpPr>
          <a:xfrm>
            <a:off x="5001259" y="6346597"/>
            <a:ext cx="817880" cy="396875"/>
            <a:chOff x="5001259" y="6346597"/>
            <a:chExt cx="817880" cy="396875"/>
          </a:xfrm>
        </p:grpSpPr>
        <p:sp>
          <p:nvSpPr>
            <p:cNvPr id="85" name="object 85"/>
            <p:cNvSpPr/>
            <p:nvPr/>
          </p:nvSpPr>
          <p:spPr>
            <a:xfrm>
              <a:off x="5001259" y="6518909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93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5137149" y="6351269"/>
              <a:ext cx="637540" cy="351790"/>
            </a:xfrm>
            <a:custGeom>
              <a:avLst/>
              <a:gdLst/>
              <a:ahLst/>
              <a:cxnLst/>
              <a:rect l="l" t="t" r="r" b="b"/>
              <a:pathLst>
                <a:path w="637539" h="351790">
                  <a:moveTo>
                    <a:pt x="410210" y="0"/>
                  </a:moveTo>
                  <a:lnTo>
                    <a:pt x="431800" y="72389"/>
                  </a:lnTo>
                  <a:lnTo>
                    <a:pt x="0" y="205739"/>
                  </a:lnTo>
                  <a:lnTo>
                    <a:pt x="44450" y="351789"/>
                  </a:lnTo>
                  <a:lnTo>
                    <a:pt x="477520" y="218439"/>
                  </a:lnTo>
                  <a:lnTo>
                    <a:pt x="499110" y="292099"/>
                  </a:lnTo>
                  <a:lnTo>
                    <a:pt x="637539" y="90169"/>
                  </a:lnTo>
                  <a:lnTo>
                    <a:pt x="410210" y="0"/>
                  </a:lnTo>
                  <a:close/>
                </a:path>
              </a:pathLst>
            </a:custGeom>
            <a:solidFill>
              <a:srgbClr val="FFE91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5137149" y="6351269"/>
              <a:ext cx="681990" cy="351790"/>
            </a:xfrm>
            <a:custGeom>
              <a:avLst/>
              <a:gdLst/>
              <a:ahLst/>
              <a:cxnLst/>
              <a:rect l="l" t="t" r="r" b="b"/>
              <a:pathLst>
                <a:path w="681989" h="351790">
                  <a:moveTo>
                    <a:pt x="410210" y="0"/>
                  </a:moveTo>
                  <a:lnTo>
                    <a:pt x="431800" y="72389"/>
                  </a:lnTo>
                  <a:lnTo>
                    <a:pt x="0" y="205739"/>
                  </a:lnTo>
                  <a:lnTo>
                    <a:pt x="44450" y="351789"/>
                  </a:lnTo>
                  <a:lnTo>
                    <a:pt x="477520" y="218439"/>
                  </a:lnTo>
                  <a:lnTo>
                    <a:pt x="499110" y="292099"/>
                  </a:lnTo>
                  <a:lnTo>
                    <a:pt x="637539" y="90169"/>
                  </a:lnTo>
                  <a:lnTo>
                    <a:pt x="410210" y="0"/>
                  </a:lnTo>
                  <a:close/>
                </a:path>
                <a:path w="681989" h="351790">
                  <a:moveTo>
                    <a:pt x="681989" y="236219"/>
                  </a:moveTo>
                  <a:lnTo>
                    <a:pt x="681989" y="236219"/>
                  </a:lnTo>
                </a:path>
              </a:pathLst>
            </a:custGeom>
            <a:ln w="93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5068569" y="6564629"/>
              <a:ext cx="90170" cy="160020"/>
            </a:xfrm>
            <a:custGeom>
              <a:avLst/>
              <a:gdLst/>
              <a:ahLst/>
              <a:cxnLst/>
              <a:rect l="l" t="t" r="r" b="b"/>
              <a:pathLst>
                <a:path w="90170" h="160020">
                  <a:moveTo>
                    <a:pt x="45719" y="0"/>
                  </a:moveTo>
                  <a:lnTo>
                    <a:pt x="0" y="12700"/>
                  </a:lnTo>
                  <a:lnTo>
                    <a:pt x="44450" y="160020"/>
                  </a:lnTo>
                  <a:lnTo>
                    <a:pt x="90169" y="144780"/>
                  </a:lnTo>
                  <a:lnTo>
                    <a:pt x="45719" y="0"/>
                  </a:lnTo>
                  <a:close/>
                </a:path>
              </a:pathLst>
            </a:custGeom>
            <a:solidFill>
              <a:srgbClr val="FFE91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5001259" y="6518909"/>
              <a:ext cx="817880" cy="205740"/>
            </a:xfrm>
            <a:custGeom>
              <a:avLst/>
              <a:gdLst/>
              <a:ahLst/>
              <a:cxnLst/>
              <a:rect l="l" t="t" r="r" b="b"/>
              <a:pathLst>
                <a:path w="817879" h="205740">
                  <a:moveTo>
                    <a:pt x="67310" y="58420"/>
                  </a:moveTo>
                  <a:lnTo>
                    <a:pt x="111760" y="205740"/>
                  </a:lnTo>
                  <a:lnTo>
                    <a:pt x="157479" y="190500"/>
                  </a:lnTo>
                  <a:lnTo>
                    <a:pt x="113029" y="45720"/>
                  </a:lnTo>
                  <a:lnTo>
                    <a:pt x="67310" y="58420"/>
                  </a:lnTo>
                  <a:close/>
                </a:path>
                <a:path w="817879" h="205740">
                  <a:moveTo>
                    <a:pt x="0" y="0"/>
                  </a:moveTo>
                  <a:lnTo>
                    <a:pt x="0" y="0"/>
                  </a:lnTo>
                </a:path>
                <a:path w="817879" h="205740">
                  <a:moveTo>
                    <a:pt x="817879" y="68580"/>
                  </a:moveTo>
                  <a:lnTo>
                    <a:pt x="817879" y="68580"/>
                  </a:lnTo>
                </a:path>
              </a:pathLst>
            </a:custGeom>
            <a:ln w="93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5022849" y="6584949"/>
              <a:ext cx="67310" cy="153670"/>
            </a:xfrm>
            <a:custGeom>
              <a:avLst/>
              <a:gdLst/>
              <a:ahLst/>
              <a:cxnLst/>
              <a:rect l="l" t="t" r="r" b="b"/>
              <a:pathLst>
                <a:path w="67310" h="153670">
                  <a:moveTo>
                    <a:pt x="22860" y="0"/>
                  </a:moveTo>
                  <a:lnTo>
                    <a:pt x="0" y="7620"/>
                  </a:lnTo>
                  <a:lnTo>
                    <a:pt x="45720" y="153670"/>
                  </a:lnTo>
                  <a:lnTo>
                    <a:pt x="67310" y="146050"/>
                  </a:lnTo>
                  <a:lnTo>
                    <a:pt x="22860" y="0"/>
                  </a:lnTo>
                  <a:close/>
                </a:path>
              </a:pathLst>
            </a:custGeom>
            <a:solidFill>
              <a:srgbClr val="FFE91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5001259" y="6518909"/>
              <a:ext cx="817880" cy="219710"/>
            </a:xfrm>
            <a:custGeom>
              <a:avLst/>
              <a:gdLst/>
              <a:ahLst/>
              <a:cxnLst/>
              <a:rect l="l" t="t" r="r" b="b"/>
              <a:pathLst>
                <a:path w="817879" h="219709">
                  <a:moveTo>
                    <a:pt x="21589" y="73660"/>
                  </a:moveTo>
                  <a:lnTo>
                    <a:pt x="67310" y="219710"/>
                  </a:lnTo>
                  <a:lnTo>
                    <a:pt x="88900" y="212090"/>
                  </a:lnTo>
                  <a:lnTo>
                    <a:pt x="44450" y="66040"/>
                  </a:lnTo>
                  <a:lnTo>
                    <a:pt x="21589" y="73660"/>
                  </a:lnTo>
                  <a:close/>
                </a:path>
                <a:path w="817879" h="219709">
                  <a:moveTo>
                    <a:pt x="0" y="0"/>
                  </a:moveTo>
                  <a:lnTo>
                    <a:pt x="0" y="0"/>
                  </a:lnTo>
                </a:path>
                <a:path w="817879" h="219709">
                  <a:moveTo>
                    <a:pt x="817879" y="68580"/>
                  </a:moveTo>
                  <a:lnTo>
                    <a:pt x="817879" y="68580"/>
                  </a:lnTo>
                </a:path>
              </a:pathLst>
            </a:custGeom>
            <a:ln w="93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92" name="object 92"/>
          <p:cNvGrpSpPr/>
          <p:nvPr/>
        </p:nvGrpSpPr>
        <p:grpSpPr>
          <a:xfrm>
            <a:off x="4795927" y="4719727"/>
            <a:ext cx="619125" cy="619125"/>
            <a:chOff x="4795927" y="4719727"/>
            <a:chExt cx="619125" cy="619125"/>
          </a:xfrm>
        </p:grpSpPr>
        <p:sp>
          <p:nvSpPr>
            <p:cNvPr id="93" name="object 93"/>
            <p:cNvSpPr/>
            <p:nvPr/>
          </p:nvSpPr>
          <p:spPr>
            <a:xfrm>
              <a:off x="4800600" y="5105400"/>
              <a:ext cx="609600" cy="228600"/>
            </a:xfrm>
            <a:custGeom>
              <a:avLst/>
              <a:gdLst/>
              <a:ahLst/>
              <a:cxnLst/>
              <a:rect l="l" t="t" r="r" b="b"/>
              <a:pathLst>
                <a:path w="609600" h="228600">
                  <a:moveTo>
                    <a:pt x="457200" y="0"/>
                  </a:moveTo>
                  <a:lnTo>
                    <a:pt x="457200" y="57150"/>
                  </a:lnTo>
                  <a:lnTo>
                    <a:pt x="0" y="57150"/>
                  </a:lnTo>
                  <a:lnTo>
                    <a:pt x="0" y="171450"/>
                  </a:lnTo>
                  <a:lnTo>
                    <a:pt x="457200" y="171450"/>
                  </a:lnTo>
                  <a:lnTo>
                    <a:pt x="457200" y="228600"/>
                  </a:lnTo>
                  <a:lnTo>
                    <a:pt x="609600" y="114300"/>
                  </a:lnTo>
                  <a:lnTo>
                    <a:pt x="457200" y="0"/>
                  </a:lnTo>
                  <a:close/>
                </a:path>
              </a:pathLst>
            </a:custGeom>
            <a:solidFill>
              <a:srgbClr val="4E80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4800600" y="5105400"/>
              <a:ext cx="609600" cy="228600"/>
            </a:xfrm>
            <a:custGeom>
              <a:avLst/>
              <a:gdLst/>
              <a:ahLst/>
              <a:cxnLst/>
              <a:rect l="l" t="t" r="r" b="b"/>
              <a:pathLst>
                <a:path w="609600" h="228600">
                  <a:moveTo>
                    <a:pt x="0" y="57150"/>
                  </a:moveTo>
                  <a:lnTo>
                    <a:pt x="457200" y="57150"/>
                  </a:lnTo>
                  <a:lnTo>
                    <a:pt x="457200" y="0"/>
                  </a:lnTo>
                  <a:lnTo>
                    <a:pt x="609600" y="114300"/>
                  </a:lnTo>
                  <a:lnTo>
                    <a:pt x="457200" y="228600"/>
                  </a:lnTo>
                  <a:lnTo>
                    <a:pt x="457200" y="171450"/>
                  </a:lnTo>
                  <a:lnTo>
                    <a:pt x="0" y="171450"/>
                  </a:lnTo>
                  <a:lnTo>
                    <a:pt x="0" y="57150"/>
                  </a:lnTo>
                  <a:close/>
                </a:path>
                <a:path w="609600" h="228600">
                  <a:moveTo>
                    <a:pt x="0" y="0"/>
                  </a:moveTo>
                  <a:lnTo>
                    <a:pt x="0" y="0"/>
                  </a:lnTo>
                </a:path>
                <a:path w="609600" h="228600">
                  <a:moveTo>
                    <a:pt x="609600" y="228600"/>
                  </a:moveTo>
                  <a:lnTo>
                    <a:pt x="609600" y="228600"/>
                  </a:lnTo>
                </a:path>
              </a:pathLst>
            </a:custGeom>
            <a:ln w="93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4953000" y="4724400"/>
              <a:ext cx="228600" cy="381000"/>
            </a:xfrm>
            <a:custGeom>
              <a:avLst/>
              <a:gdLst/>
              <a:ahLst/>
              <a:cxnLst/>
              <a:rect l="l" t="t" r="r" b="b"/>
              <a:pathLst>
                <a:path w="228600" h="381000">
                  <a:moveTo>
                    <a:pt x="171450" y="0"/>
                  </a:moveTo>
                  <a:lnTo>
                    <a:pt x="57150" y="0"/>
                  </a:lnTo>
                  <a:lnTo>
                    <a:pt x="57150" y="285750"/>
                  </a:lnTo>
                  <a:lnTo>
                    <a:pt x="0" y="285750"/>
                  </a:lnTo>
                  <a:lnTo>
                    <a:pt x="114300" y="381000"/>
                  </a:lnTo>
                  <a:lnTo>
                    <a:pt x="228600" y="285750"/>
                  </a:lnTo>
                  <a:lnTo>
                    <a:pt x="171450" y="285750"/>
                  </a:lnTo>
                  <a:lnTo>
                    <a:pt x="171450" y="0"/>
                  </a:lnTo>
                  <a:close/>
                </a:path>
              </a:pathLst>
            </a:custGeom>
            <a:solidFill>
              <a:srgbClr val="FFE91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4953000" y="4724400"/>
              <a:ext cx="228600" cy="381000"/>
            </a:xfrm>
            <a:custGeom>
              <a:avLst/>
              <a:gdLst/>
              <a:ahLst/>
              <a:cxnLst/>
              <a:rect l="l" t="t" r="r" b="b"/>
              <a:pathLst>
                <a:path w="228600" h="381000">
                  <a:moveTo>
                    <a:pt x="57150" y="0"/>
                  </a:moveTo>
                  <a:lnTo>
                    <a:pt x="57150" y="285750"/>
                  </a:lnTo>
                  <a:lnTo>
                    <a:pt x="0" y="285750"/>
                  </a:lnTo>
                  <a:lnTo>
                    <a:pt x="114300" y="381000"/>
                  </a:lnTo>
                  <a:lnTo>
                    <a:pt x="228600" y="285750"/>
                  </a:lnTo>
                  <a:lnTo>
                    <a:pt x="171450" y="285750"/>
                  </a:lnTo>
                  <a:lnTo>
                    <a:pt x="171450" y="0"/>
                  </a:lnTo>
                  <a:lnTo>
                    <a:pt x="57150" y="0"/>
                  </a:lnTo>
                  <a:close/>
                </a:path>
                <a:path w="228600" h="381000">
                  <a:moveTo>
                    <a:pt x="0" y="0"/>
                  </a:moveTo>
                  <a:lnTo>
                    <a:pt x="0" y="0"/>
                  </a:lnTo>
                </a:path>
                <a:path w="228600" h="381000">
                  <a:moveTo>
                    <a:pt x="228600" y="381000"/>
                  </a:moveTo>
                  <a:lnTo>
                    <a:pt x="228600" y="381000"/>
                  </a:lnTo>
                </a:path>
              </a:pathLst>
            </a:custGeom>
            <a:ln w="93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97" name="object 97"/>
          <p:cNvGrpSpPr/>
          <p:nvPr/>
        </p:nvGrpSpPr>
        <p:grpSpPr>
          <a:xfrm>
            <a:off x="5862727" y="5329327"/>
            <a:ext cx="2600325" cy="1000125"/>
            <a:chOff x="5862727" y="5329327"/>
            <a:chExt cx="2600325" cy="1000125"/>
          </a:xfrm>
        </p:grpSpPr>
        <p:sp>
          <p:nvSpPr>
            <p:cNvPr id="98" name="object 98"/>
            <p:cNvSpPr/>
            <p:nvPr/>
          </p:nvSpPr>
          <p:spPr>
            <a:xfrm>
              <a:off x="5867400" y="5791200"/>
              <a:ext cx="609600" cy="228600"/>
            </a:xfrm>
            <a:custGeom>
              <a:avLst/>
              <a:gdLst/>
              <a:ahLst/>
              <a:cxnLst/>
              <a:rect l="l" t="t" r="r" b="b"/>
              <a:pathLst>
                <a:path w="609600" h="228600">
                  <a:moveTo>
                    <a:pt x="457200" y="0"/>
                  </a:moveTo>
                  <a:lnTo>
                    <a:pt x="457200" y="57150"/>
                  </a:lnTo>
                  <a:lnTo>
                    <a:pt x="0" y="57150"/>
                  </a:lnTo>
                  <a:lnTo>
                    <a:pt x="0" y="171450"/>
                  </a:lnTo>
                  <a:lnTo>
                    <a:pt x="457200" y="171450"/>
                  </a:lnTo>
                  <a:lnTo>
                    <a:pt x="457200" y="228600"/>
                  </a:lnTo>
                  <a:lnTo>
                    <a:pt x="609600" y="114300"/>
                  </a:lnTo>
                  <a:lnTo>
                    <a:pt x="457200" y="0"/>
                  </a:lnTo>
                  <a:close/>
                </a:path>
              </a:pathLst>
            </a:custGeom>
            <a:solidFill>
              <a:srgbClr val="4E80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5867400" y="5791200"/>
              <a:ext cx="609600" cy="228600"/>
            </a:xfrm>
            <a:custGeom>
              <a:avLst/>
              <a:gdLst/>
              <a:ahLst/>
              <a:cxnLst/>
              <a:rect l="l" t="t" r="r" b="b"/>
              <a:pathLst>
                <a:path w="609600" h="228600">
                  <a:moveTo>
                    <a:pt x="0" y="57150"/>
                  </a:moveTo>
                  <a:lnTo>
                    <a:pt x="457200" y="57150"/>
                  </a:lnTo>
                  <a:lnTo>
                    <a:pt x="457200" y="0"/>
                  </a:lnTo>
                  <a:lnTo>
                    <a:pt x="609600" y="114300"/>
                  </a:lnTo>
                  <a:lnTo>
                    <a:pt x="457200" y="228600"/>
                  </a:lnTo>
                  <a:lnTo>
                    <a:pt x="457200" y="171450"/>
                  </a:lnTo>
                  <a:lnTo>
                    <a:pt x="0" y="171450"/>
                  </a:lnTo>
                  <a:lnTo>
                    <a:pt x="0" y="57150"/>
                  </a:lnTo>
                  <a:close/>
                </a:path>
                <a:path w="609600" h="228600">
                  <a:moveTo>
                    <a:pt x="0" y="0"/>
                  </a:moveTo>
                  <a:lnTo>
                    <a:pt x="0" y="0"/>
                  </a:lnTo>
                </a:path>
                <a:path w="609600" h="228600">
                  <a:moveTo>
                    <a:pt x="609600" y="228600"/>
                  </a:moveTo>
                  <a:lnTo>
                    <a:pt x="609600" y="228600"/>
                  </a:lnTo>
                </a:path>
              </a:pathLst>
            </a:custGeom>
            <a:ln w="93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5943600" y="5334000"/>
              <a:ext cx="228600" cy="381000"/>
            </a:xfrm>
            <a:custGeom>
              <a:avLst/>
              <a:gdLst/>
              <a:ahLst/>
              <a:cxnLst/>
              <a:rect l="l" t="t" r="r" b="b"/>
              <a:pathLst>
                <a:path w="228600" h="381000">
                  <a:moveTo>
                    <a:pt x="171450" y="0"/>
                  </a:moveTo>
                  <a:lnTo>
                    <a:pt x="57150" y="0"/>
                  </a:lnTo>
                  <a:lnTo>
                    <a:pt x="57150" y="285750"/>
                  </a:lnTo>
                  <a:lnTo>
                    <a:pt x="0" y="285750"/>
                  </a:lnTo>
                  <a:lnTo>
                    <a:pt x="114300" y="381000"/>
                  </a:lnTo>
                  <a:lnTo>
                    <a:pt x="228600" y="285750"/>
                  </a:lnTo>
                  <a:lnTo>
                    <a:pt x="171450" y="285750"/>
                  </a:lnTo>
                  <a:lnTo>
                    <a:pt x="171450" y="0"/>
                  </a:lnTo>
                  <a:close/>
                </a:path>
              </a:pathLst>
            </a:custGeom>
            <a:solidFill>
              <a:srgbClr val="FFE91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5943600" y="5334000"/>
              <a:ext cx="228600" cy="381000"/>
            </a:xfrm>
            <a:custGeom>
              <a:avLst/>
              <a:gdLst/>
              <a:ahLst/>
              <a:cxnLst/>
              <a:rect l="l" t="t" r="r" b="b"/>
              <a:pathLst>
                <a:path w="228600" h="381000">
                  <a:moveTo>
                    <a:pt x="57150" y="0"/>
                  </a:moveTo>
                  <a:lnTo>
                    <a:pt x="57150" y="285750"/>
                  </a:lnTo>
                  <a:lnTo>
                    <a:pt x="0" y="285750"/>
                  </a:lnTo>
                  <a:lnTo>
                    <a:pt x="114300" y="381000"/>
                  </a:lnTo>
                  <a:lnTo>
                    <a:pt x="228600" y="285750"/>
                  </a:lnTo>
                  <a:lnTo>
                    <a:pt x="171450" y="285750"/>
                  </a:lnTo>
                  <a:lnTo>
                    <a:pt x="171450" y="0"/>
                  </a:lnTo>
                  <a:lnTo>
                    <a:pt x="57150" y="0"/>
                  </a:lnTo>
                  <a:close/>
                </a:path>
                <a:path w="228600" h="381000">
                  <a:moveTo>
                    <a:pt x="0" y="0"/>
                  </a:moveTo>
                  <a:lnTo>
                    <a:pt x="0" y="0"/>
                  </a:lnTo>
                </a:path>
                <a:path w="228600" h="381000">
                  <a:moveTo>
                    <a:pt x="228600" y="381000"/>
                  </a:moveTo>
                  <a:lnTo>
                    <a:pt x="228600" y="381000"/>
                  </a:lnTo>
                </a:path>
              </a:pathLst>
            </a:custGeom>
            <a:ln w="93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8229600" y="5943600"/>
              <a:ext cx="228600" cy="381000"/>
            </a:xfrm>
            <a:custGeom>
              <a:avLst/>
              <a:gdLst/>
              <a:ahLst/>
              <a:cxnLst/>
              <a:rect l="l" t="t" r="r" b="b"/>
              <a:pathLst>
                <a:path w="228600" h="381000">
                  <a:moveTo>
                    <a:pt x="171450" y="0"/>
                  </a:moveTo>
                  <a:lnTo>
                    <a:pt x="57150" y="0"/>
                  </a:lnTo>
                  <a:lnTo>
                    <a:pt x="57150" y="285750"/>
                  </a:lnTo>
                  <a:lnTo>
                    <a:pt x="0" y="285750"/>
                  </a:lnTo>
                  <a:lnTo>
                    <a:pt x="114300" y="381000"/>
                  </a:lnTo>
                  <a:lnTo>
                    <a:pt x="228600" y="285750"/>
                  </a:lnTo>
                  <a:lnTo>
                    <a:pt x="171450" y="285750"/>
                  </a:lnTo>
                  <a:lnTo>
                    <a:pt x="171450" y="0"/>
                  </a:lnTo>
                  <a:close/>
                </a:path>
              </a:pathLst>
            </a:custGeom>
            <a:solidFill>
              <a:srgbClr val="FFE91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8229600" y="5943600"/>
              <a:ext cx="228600" cy="381000"/>
            </a:xfrm>
            <a:custGeom>
              <a:avLst/>
              <a:gdLst/>
              <a:ahLst/>
              <a:cxnLst/>
              <a:rect l="l" t="t" r="r" b="b"/>
              <a:pathLst>
                <a:path w="228600" h="381000">
                  <a:moveTo>
                    <a:pt x="57150" y="0"/>
                  </a:moveTo>
                  <a:lnTo>
                    <a:pt x="57150" y="285750"/>
                  </a:lnTo>
                  <a:lnTo>
                    <a:pt x="0" y="285750"/>
                  </a:lnTo>
                  <a:lnTo>
                    <a:pt x="114300" y="381000"/>
                  </a:lnTo>
                  <a:lnTo>
                    <a:pt x="228600" y="285750"/>
                  </a:lnTo>
                  <a:lnTo>
                    <a:pt x="171450" y="285750"/>
                  </a:lnTo>
                  <a:lnTo>
                    <a:pt x="171450" y="0"/>
                  </a:lnTo>
                  <a:lnTo>
                    <a:pt x="57150" y="0"/>
                  </a:lnTo>
                  <a:close/>
                </a:path>
                <a:path w="228600" h="381000">
                  <a:moveTo>
                    <a:pt x="0" y="0"/>
                  </a:moveTo>
                  <a:lnTo>
                    <a:pt x="0" y="0"/>
                  </a:lnTo>
                </a:path>
                <a:path w="228600" h="381000">
                  <a:moveTo>
                    <a:pt x="228600" y="381000"/>
                  </a:moveTo>
                  <a:lnTo>
                    <a:pt x="228600" y="381000"/>
                  </a:lnTo>
                </a:path>
              </a:pathLst>
            </a:custGeom>
            <a:ln w="93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04" name="object 104"/>
          <p:cNvGrpSpPr/>
          <p:nvPr/>
        </p:nvGrpSpPr>
        <p:grpSpPr>
          <a:xfrm>
            <a:off x="6853327" y="1138327"/>
            <a:ext cx="238125" cy="1152525"/>
            <a:chOff x="6853327" y="1138327"/>
            <a:chExt cx="238125" cy="1152525"/>
          </a:xfrm>
        </p:grpSpPr>
        <p:sp>
          <p:nvSpPr>
            <p:cNvPr id="105" name="object 105"/>
            <p:cNvSpPr/>
            <p:nvPr/>
          </p:nvSpPr>
          <p:spPr>
            <a:xfrm>
              <a:off x="6857999" y="1905000"/>
              <a:ext cx="228600" cy="381000"/>
            </a:xfrm>
            <a:custGeom>
              <a:avLst/>
              <a:gdLst/>
              <a:ahLst/>
              <a:cxnLst/>
              <a:rect l="l" t="t" r="r" b="b"/>
              <a:pathLst>
                <a:path w="228600" h="381000">
                  <a:moveTo>
                    <a:pt x="171450" y="0"/>
                  </a:moveTo>
                  <a:lnTo>
                    <a:pt x="57150" y="0"/>
                  </a:lnTo>
                  <a:lnTo>
                    <a:pt x="57150" y="285750"/>
                  </a:lnTo>
                  <a:lnTo>
                    <a:pt x="0" y="285750"/>
                  </a:lnTo>
                  <a:lnTo>
                    <a:pt x="114300" y="381000"/>
                  </a:lnTo>
                  <a:lnTo>
                    <a:pt x="228600" y="285750"/>
                  </a:lnTo>
                  <a:lnTo>
                    <a:pt x="171450" y="285750"/>
                  </a:lnTo>
                  <a:lnTo>
                    <a:pt x="171450" y="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6857999" y="1905000"/>
              <a:ext cx="228600" cy="381000"/>
            </a:xfrm>
            <a:custGeom>
              <a:avLst/>
              <a:gdLst/>
              <a:ahLst/>
              <a:cxnLst/>
              <a:rect l="l" t="t" r="r" b="b"/>
              <a:pathLst>
                <a:path w="228600" h="381000">
                  <a:moveTo>
                    <a:pt x="57150" y="0"/>
                  </a:moveTo>
                  <a:lnTo>
                    <a:pt x="57150" y="285750"/>
                  </a:lnTo>
                  <a:lnTo>
                    <a:pt x="0" y="285750"/>
                  </a:lnTo>
                  <a:lnTo>
                    <a:pt x="114300" y="381000"/>
                  </a:lnTo>
                  <a:lnTo>
                    <a:pt x="228600" y="285750"/>
                  </a:lnTo>
                  <a:lnTo>
                    <a:pt x="171450" y="285750"/>
                  </a:lnTo>
                  <a:lnTo>
                    <a:pt x="171450" y="0"/>
                  </a:lnTo>
                  <a:lnTo>
                    <a:pt x="57150" y="0"/>
                  </a:lnTo>
                  <a:close/>
                </a:path>
                <a:path w="228600" h="381000">
                  <a:moveTo>
                    <a:pt x="0" y="0"/>
                  </a:moveTo>
                  <a:lnTo>
                    <a:pt x="0" y="0"/>
                  </a:lnTo>
                </a:path>
                <a:path w="228600" h="381000">
                  <a:moveTo>
                    <a:pt x="228600" y="381000"/>
                  </a:moveTo>
                  <a:lnTo>
                    <a:pt x="228600" y="381000"/>
                  </a:lnTo>
                </a:path>
              </a:pathLst>
            </a:custGeom>
            <a:ln w="93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6857999" y="1143000"/>
              <a:ext cx="228600" cy="381000"/>
            </a:xfrm>
            <a:custGeom>
              <a:avLst/>
              <a:gdLst/>
              <a:ahLst/>
              <a:cxnLst/>
              <a:rect l="l" t="t" r="r" b="b"/>
              <a:pathLst>
                <a:path w="228600" h="381000">
                  <a:moveTo>
                    <a:pt x="171450" y="0"/>
                  </a:moveTo>
                  <a:lnTo>
                    <a:pt x="57150" y="0"/>
                  </a:lnTo>
                  <a:lnTo>
                    <a:pt x="57150" y="285750"/>
                  </a:lnTo>
                  <a:lnTo>
                    <a:pt x="0" y="285750"/>
                  </a:lnTo>
                  <a:lnTo>
                    <a:pt x="114300" y="381000"/>
                  </a:lnTo>
                  <a:lnTo>
                    <a:pt x="228600" y="285750"/>
                  </a:lnTo>
                  <a:lnTo>
                    <a:pt x="171450" y="285750"/>
                  </a:lnTo>
                  <a:lnTo>
                    <a:pt x="171450" y="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6857999" y="1143000"/>
              <a:ext cx="228600" cy="381000"/>
            </a:xfrm>
            <a:custGeom>
              <a:avLst/>
              <a:gdLst/>
              <a:ahLst/>
              <a:cxnLst/>
              <a:rect l="l" t="t" r="r" b="b"/>
              <a:pathLst>
                <a:path w="228600" h="381000">
                  <a:moveTo>
                    <a:pt x="57150" y="0"/>
                  </a:moveTo>
                  <a:lnTo>
                    <a:pt x="57150" y="285750"/>
                  </a:lnTo>
                  <a:lnTo>
                    <a:pt x="0" y="285750"/>
                  </a:lnTo>
                  <a:lnTo>
                    <a:pt x="114300" y="381000"/>
                  </a:lnTo>
                  <a:lnTo>
                    <a:pt x="228600" y="285750"/>
                  </a:lnTo>
                  <a:lnTo>
                    <a:pt x="171450" y="285750"/>
                  </a:lnTo>
                  <a:lnTo>
                    <a:pt x="171450" y="0"/>
                  </a:lnTo>
                  <a:lnTo>
                    <a:pt x="57150" y="0"/>
                  </a:lnTo>
                  <a:close/>
                </a:path>
                <a:path w="228600" h="381000">
                  <a:moveTo>
                    <a:pt x="0" y="0"/>
                  </a:moveTo>
                  <a:lnTo>
                    <a:pt x="0" y="0"/>
                  </a:lnTo>
                </a:path>
                <a:path w="228600" h="381000">
                  <a:moveTo>
                    <a:pt x="228600" y="381000"/>
                  </a:moveTo>
                  <a:lnTo>
                    <a:pt x="228600" y="381000"/>
                  </a:lnTo>
                </a:path>
              </a:pathLst>
            </a:custGeom>
            <a:ln w="93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9" name="object 109"/>
          <p:cNvSpPr txBox="1">
            <a:spLocks noGrp="1"/>
          </p:cNvSpPr>
          <p:nvPr>
            <p:ph type="title"/>
          </p:nvPr>
        </p:nvSpPr>
        <p:spPr>
          <a:xfrm>
            <a:off x="836930" y="200659"/>
            <a:ext cx="273685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b="1" spc="-5" dirty="0">
                <a:solidFill>
                  <a:srgbClr val="FFE917"/>
                </a:solidFill>
                <a:latin typeface="Times New Roman"/>
                <a:cs typeface="Times New Roman"/>
              </a:rPr>
              <a:t>Intrinsic</a:t>
            </a:r>
            <a:r>
              <a:rPr sz="2800" b="1" spc="-45" dirty="0">
                <a:solidFill>
                  <a:srgbClr val="FFE917"/>
                </a:solidFill>
                <a:latin typeface="Times New Roman"/>
                <a:cs typeface="Times New Roman"/>
              </a:rPr>
              <a:t> </a:t>
            </a:r>
            <a:r>
              <a:rPr sz="2800" b="1" spc="-10" dirty="0">
                <a:solidFill>
                  <a:srgbClr val="FFE917"/>
                </a:solidFill>
                <a:latin typeface="Times New Roman"/>
                <a:cs typeface="Times New Roman"/>
              </a:rPr>
              <a:t>Pathway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5781040" y="3597"/>
            <a:ext cx="2813685" cy="1184275"/>
          </a:xfrm>
          <a:prstGeom prst="rect">
            <a:avLst/>
          </a:prstGeom>
        </p:spPr>
        <p:txBody>
          <a:bodyPr vert="horz" wrap="square" lIns="0" tIns="2095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50"/>
              </a:spcBef>
            </a:pPr>
            <a:r>
              <a:rPr sz="2800" b="1" spc="-5" dirty="0">
                <a:solidFill>
                  <a:srgbClr val="8EFFF5"/>
                </a:solidFill>
                <a:latin typeface="Times New Roman"/>
                <a:cs typeface="Times New Roman"/>
              </a:rPr>
              <a:t>Extrinsic</a:t>
            </a:r>
            <a:r>
              <a:rPr sz="2800" b="1" spc="-80" dirty="0">
                <a:solidFill>
                  <a:srgbClr val="8EFFF5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8EFFF5"/>
                </a:solidFill>
                <a:latin typeface="Times New Roman"/>
                <a:cs typeface="Times New Roman"/>
              </a:rPr>
              <a:t>Pathway</a:t>
            </a:r>
            <a:endParaRPr sz="2800">
              <a:latin typeface="Times New Roman"/>
              <a:cs typeface="Times New Roman"/>
            </a:endParaRPr>
          </a:p>
          <a:p>
            <a:pPr marL="313055">
              <a:lnSpc>
                <a:spcPct val="100000"/>
              </a:lnSpc>
              <a:spcBef>
                <a:spcPts val="1330"/>
              </a:spcBef>
            </a:pPr>
            <a:r>
              <a:rPr sz="24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Tissue</a:t>
            </a:r>
            <a:r>
              <a:rPr sz="24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Injury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111" name="object 111"/>
          <p:cNvGrpSpPr/>
          <p:nvPr/>
        </p:nvGrpSpPr>
        <p:grpSpPr>
          <a:xfrm>
            <a:off x="223927" y="5176927"/>
            <a:ext cx="2567305" cy="895985"/>
            <a:chOff x="223927" y="5176927"/>
            <a:chExt cx="2567305" cy="895985"/>
          </a:xfrm>
        </p:grpSpPr>
        <p:sp>
          <p:nvSpPr>
            <p:cNvPr id="112" name="object 112"/>
            <p:cNvSpPr/>
            <p:nvPr/>
          </p:nvSpPr>
          <p:spPr>
            <a:xfrm>
              <a:off x="228599" y="5181600"/>
              <a:ext cx="2557780" cy="886460"/>
            </a:xfrm>
            <a:custGeom>
              <a:avLst/>
              <a:gdLst/>
              <a:ahLst/>
              <a:cxnLst/>
              <a:rect l="l" t="t" r="r" b="b"/>
              <a:pathLst>
                <a:path w="2557780" h="886460">
                  <a:moveTo>
                    <a:pt x="0" y="0"/>
                  </a:moveTo>
                  <a:lnTo>
                    <a:pt x="2557780" y="0"/>
                  </a:lnTo>
                  <a:lnTo>
                    <a:pt x="2557780" y="886460"/>
                  </a:lnTo>
                  <a:lnTo>
                    <a:pt x="0" y="8864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F4F4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228599" y="5181600"/>
              <a:ext cx="2557780" cy="886460"/>
            </a:xfrm>
            <a:custGeom>
              <a:avLst/>
              <a:gdLst/>
              <a:ahLst/>
              <a:cxnLst/>
              <a:rect l="l" t="t" r="r" b="b"/>
              <a:pathLst>
                <a:path w="2557780" h="886460">
                  <a:moveTo>
                    <a:pt x="0" y="0"/>
                  </a:moveTo>
                  <a:lnTo>
                    <a:pt x="2557780" y="0"/>
                  </a:lnTo>
                  <a:lnTo>
                    <a:pt x="2557780" y="886460"/>
                  </a:lnTo>
                  <a:lnTo>
                    <a:pt x="0" y="886460"/>
                  </a:lnTo>
                  <a:lnTo>
                    <a:pt x="0" y="0"/>
                  </a:lnTo>
                  <a:close/>
                </a:path>
              </a:pathLst>
            </a:custGeom>
            <a:ln w="9344">
              <a:solidFill>
                <a:srgbClr val="1E487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4" name="object 114"/>
          <p:cNvSpPr txBox="1"/>
          <p:nvPr/>
        </p:nvSpPr>
        <p:spPr>
          <a:xfrm>
            <a:off x="228600" y="5181600"/>
            <a:ext cx="2557780" cy="886460"/>
          </a:xfrm>
          <a:prstGeom prst="rect">
            <a:avLst/>
          </a:prstGeom>
        </p:spPr>
        <p:txBody>
          <a:bodyPr vert="horz" wrap="square" lIns="0" tIns="46990" rIns="0" bIns="0" rtlCol="0">
            <a:spAutoFit/>
          </a:bodyPr>
          <a:lstStyle/>
          <a:p>
            <a:pPr marL="90170" marR="367030">
              <a:lnSpc>
                <a:spcPct val="100000"/>
              </a:lnSpc>
              <a:spcBef>
                <a:spcPts val="370"/>
              </a:spcBef>
            </a:pPr>
            <a:r>
              <a:rPr sz="2400" b="1" spc="-5" dirty="0">
                <a:solidFill>
                  <a:srgbClr val="0000FF"/>
                </a:solidFill>
                <a:latin typeface="Times New Roman"/>
                <a:cs typeface="Times New Roman"/>
              </a:rPr>
              <a:t>Factors</a:t>
            </a:r>
            <a:r>
              <a:rPr sz="2400" b="1" spc="-7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000FF"/>
                </a:solidFill>
                <a:latin typeface="Times New Roman"/>
                <a:cs typeface="Times New Roman"/>
              </a:rPr>
              <a:t>affected  </a:t>
            </a:r>
            <a:r>
              <a:rPr sz="2400" b="1" spc="-10" dirty="0">
                <a:solidFill>
                  <a:srgbClr val="0000FF"/>
                </a:solidFill>
                <a:latin typeface="Times New Roman"/>
                <a:cs typeface="Times New Roman"/>
              </a:rPr>
              <a:t>By</a:t>
            </a:r>
            <a:r>
              <a:rPr sz="2400" b="1" spc="-15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FFFF00"/>
                </a:solidFill>
                <a:latin typeface="Times New Roman"/>
                <a:cs typeface="Times New Roman"/>
              </a:rPr>
              <a:t>Heparin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15" name="object 115"/>
          <p:cNvSpPr/>
          <p:nvPr/>
        </p:nvSpPr>
        <p:spPr>
          <a:xfrm>
            <a:off x="142239" y="6217920"/>
            <a:ext cx="4072890" cy="640080"/>
          </a:xfrm>
          <a:custGeom>
            <a:avLst/>
            <a:gdLst/>
            <a:ahLst/>
            <a:cxnLst/>
            <a:rect l="l" t="t" r="r" b="b"/>
            <a:pathLst>
              <a:path w="4072890" h="640079">
                <a:moveTo>
                  <a:pt x="0" y="0"/>
                </a:moveTo>
                <a:lnTo>
                  <a:pt x="4072890" y="0"/>
                </a:lnTo>
                <a:lnTo>
                  <a:pt x="4072890" y="640079"/>
                </a:lnTo>
                <a:lnTo>
                  <a:pt x="0" y="640079"/>
                </a:lnTo>
                <a:lnTo>
                  <a:pt x="0" y="0"/>
                </a:lnTo>
                <a:close/>
              </a:path>
            </a:pathLst>
          </a:custGeom>
          <a:solidFill>
            <a:srgbClr val="FFE9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 txBox="1"/>
          <p:nvPr/>
        </p:nvSpPr>
        <p:spPr>
          <a:xfrm>
            <a:off x="219709" y="6252209"/>
            <a:ext cx="355600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000" b="1" spc="-5" dirty="0">
                <a:latin typeface="Times New Roman"/>
                <a:cs typeface="Times New Roman"/>
              </a:rPr>
              <a:t>Vit. </a:t>
            </a:r>
            <a:r>
              <a:rPr sz="2000" b="1" dirty="0">
                <a:latin typeface="Times New Roman"/>
                <a:cs typeface="Times New Roman"/>
              </a:rPr>
              <a:t>K </a:t>
            </a:r>
            <a:r>
              <a:rPr sz="2000" b="1" spc="-5" dirty="0">
                <a:latin typeface="Times New Roman"/>
                <a:cs typeface="Times New Roman"/>
              </a:rPr>
              <a:t>dependent Factors  Affected </a:t>
            </a:r>
            <a:r>
              <a:rPr sz="2000" b="1" dirty="0">
                <a:latin typeface="Times New Roman"/>
                <a:cs typeface="Times New Roman"/>
              </a:rPr>
              <a:t>by Oral</a:t>
            </a:r>
            <a:r>
              <a:rPr sz="2000" b="1" spc="-3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Anticoagulants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17" name="object 117"/>
          <p:cNvSpPr/>
          <p:nvPr/>
        </p:nvSpPr>
        <p:spPr>
          <a:xfrm>
            <a:off x="3785870" y="1642110"/>
            <a:ext cx="2214880" cy="765810"/>
          </a:xfrm>
          <a:custGeom>
            <a:avLst/>
            <a:gdLst/>
            <a:ahLst/>
            <a:cxnLst/>
            <a:rect l="l" t="t" r="r" b="b"/>
            <a:pathLst>
              <a:path w="2214879" h="765810">
                <a:moveTo>
                  <a:pt x="0" y="0"/>
                </a:moveTo>
                <a:lnTo>
                  <a:pt x="2214879" y="0"/>
                </a:lnTo>
                <a:lnTo>
                  <a:pt x="2214879" y="765810"/>
                </a:lnTo>
                <a:lnTo>
                  <a:pt x="0" y="765810"/>
                </a:lnTo>
                <a:lnTo>
                  <a:pt x="0" y="0"/>
                </a:lnTo>
                <a:close/>
              </a:path>
            </a:pathLst>
          </a:custGeom>
          <a:solidFill>
            <a:srgbClr val="EDEBE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 txBox="1"/>
          <p:nvPr/>
        </p:nvSpPr>
        <p:spPr>
          <a:xfrm>
            <a:off x="3798628" y="1654869"/>
            <a:ext cx="2117090" cy="753110"/>
          </a:xfrm>
          <a:prstGeom prst="rect">
            <a:avLst/>
          </a:prstGeom>
          <a:solidFill>
            <a:srgbClr val="EDEBE0"/>
          </a:solidFill>
        </p:spPr>
        <p:txBody>
          <a:bodyPr vert="horz" wrap="square" lIns="0" tIns="34290" rIns="0" bIns="0" rtlCol="0">
            <a:spAutoFit/>
          </a:bodyPr>
          <a:lstStyle/>
          <a:p>
            <a:pPr marL="76835">
              <a:lnSpc>
                <a:spcPct val="100000"/>
              </a:lnSpc>
              <a:spcBef>
                <a:spcPts val="270"/>
              </a:spcBef>
            </a:pPr>
            <a:r>
              <a:rPr sz="4400" b="1" spc="-5" dirty="0">
                <a:solidFill>
                  <a:srgbClr val="00AFEF"/>
                </a:solidFill>
                <a:latin typeface="Arial"/>
                <a:cs typeface="Arial"/>
              </a:rPr>
              <a:t>Recall</a:t>
            </a:r>
            <a:r>
              <a:rPr sz="4400" b="1" spc="-70" dirty="0">
                <a:solidFill>
                  <a:srgbClr val="00AFEF"/>
                </a:solidFill>
                <a:latin typeface="Arial"/>
                <a:cs typeface="Arial"/>
              </a:rPr>
              <a:t> </a:t>
            </a:r>
            <a:r>
              <a:rPr sz="4400" b="1" dirty="0">
                <a:solidFill>
                  <a:srgbClr val="00AFEF"/>
                </a:solidFill>
                <a:latin typeface="Arial"/>
                <a:cs typeface="Arial"/>
              </a:rPr>
              <a:t>!</a:t>
            </a:r>
            <a:endParaRPr sz="4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38350" y="497840"/>
            <a:ext cx="505968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395" dirty="0"/>
              <a:t>Uses </a:t>
            </a:r>
            <a:r>
              <a:rPr spc="-5" dirty="0"/>
              <a:t>of</a:t>
            </a:r>
            <a:r>
              <a:rPr spc="-90" dirty="0"/>
              <a:t> </a:t>
            </a:r>
            <a:r>
              <a:rPr spc="-150" dirty="0"/>
              <a:t>Thrombolytics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33220"/>
            <a:ext cx="8039734" cy="32550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105" dirty="0">
                <a:solidFill>
                  <a:srgbClr val="F9BF8F"/>
                </a:solidFill>
                <a:latin typeface="Arial"/>
                <a:cs typeface="Arial"/>
              </a:rPr>
              <a:t>AMI </a:t>
            </a:r>
            <a:r>
              <a:rPr sz="3200" spc="-190" dirty="0">
                <a:solidFill>
                  <a:srgbClr val="FFFFFF"/>
                </a:solidFill>
                <a:latin typeface="Arial"/>
                <a:cs typeface="Arial"/>
              </a:rPr>
              <a:t>– </a:t>
            </a:r>
            <a:r>
              <a:rPr sz="3200" spc="-65" dirty="0">
                <a:solidFill>
                  <a:srgbClr val="FFFFFF"/>
                </a:solidFill>
                <a:latin typeface="Arial"/>
                <a:cs typeface="Arial"/>
              </a:rPr>
              <a:t>alternative </a:t>
            </a:r>
            <a:r>
              <a:rPr sz="3200" spc="40" dirty="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3200" spc="-395" dirty="0">
                <a:solidFill>
                  <a:srgbClr val="FFFFFF"/>
                </a:solidFill>
                <a:latin typeface="Arial"/>
                <a:cs typeface="Arial"/>
              </a:rPr>
              <a:t>PCI </a:t>
            </a:r>
            <a:r>
              <a:rPr sz="3200" spc="15" dirty="0">
                <a:solidFill>
                  <a:srgbClr val="FFFFFF"/>
                </a:solidFill>
                <a:latin typeface="Arial"/>
                <a:cs typeface="Arial"/>
              </a:rPr>
              <a:t>with </a:t>
            </a:r>
            <a:r>
              <a:rPr sz="3200" spc="-60" dirty="0">
                <a:solidFill>
                  <a:srgbClr val="FFFFFF"/>
                </a:solidFill>
                <a:latin typeface="Arial"/>
                <a:cs typeface="Arial"/>
              </a:rPr>
              <a:t>stent</a:t>
            </a:r>
            <a:r>
              <a:rPr sz="3200" spc="-5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-114" dirty="0">
                <a:solidFill>
                  <a:srgbClr val="FFFFFF"/>
                </a:solidFill>
                <a:latin typeface="Arial"/>
                <a:cs typeface="Arial"/>
              </a:rPr>
              <a:t>placement</a:t>
            </a:r>
            <a:endParaRPr sz="3200">
              <a:latin typeface="Arial"/>
              <a:cs typeface="Arial"/>
            </a:endParaRPr>
          </a:p>
          <a:p>
            <a:pPr marL="355600" marR="5080">
              <a:lnSpc>
                <a:spcPct val="100000"/>
              </a:lnSpc>
            </a:pPr>
            <a:r>
              <a:rPr sz="3200" spc="-190" dirty="0">
                <a:solidFill>
                  <a:srgbClr val="FFFFFF"/>
                </a:solidFill>
                <a:latin typeface="Arial"/>
                <a:cs typeface="Arial"/>
              </a:rPr>
              <a:t>– </a:t>
            </a:r>
            <a:r>
              <a:rPr sz="3200" spc="-105" dirty="0">
                <a:solidFill>
                  <a:srgbClr val="FFFFFF"/>
                </a:solidFill>
                <a:latin typeface="Arial"/>
                <a:cs typeface="Arial"/>
              </a:rPr>
              <a:t>aspirin </a:t>
            </a:r>
            <a:r>
              <a:rPr sz="3200" spc="-275" dirty="0">
                <a:solidFill>
                  <a:srgbClr val="FFFFFF"/>
                </a:solidFill>
                <a:latin typeface="Arial"/>
                <a:cs typeface="Arial"/>
              </a:rPr>
              <a:t>+ </a:t>
            </a:r>
            <a:r>
              <a:rPr sz="3200" spc="-100" dirty="0">
                <a:solidFill>
                  <a:srgbClr val="FFFFFF"/>
                </a:solidFill>
                <a:latin typeface="Arial"/>
                <a:cs typeface="Arial"/>
              </a:rPr>
              <a:t>heparin </a:t>
            </a:r>
            <a:r>
              <a:rPr sz="3200" spc="-105" dirty="0">
                <a:solidFill>
                  <a:srgbClr val="FFFFFF"/>
                </a:solidFill>
                <a:latin typeface="Arial"/>
                <a:cs typeface="Arial"/>
              </a:rPr>
              <a:t>co-administered </a:t>
            </a:r>
            <a:r>
              <a:rPr sz="3200" spc="40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3200" spc="-3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-75" dirty="0">
                <a:solidFill>
                  <a:srgbClr val="FFFFFF"/>
                </a:solidFill>
                <a:latin typeface="Arial"/>
                <a:cs typeface="Arial"/>
              </a:rPr>
              <a:t>prevent  </a:t>
            </a:r>
            <a:r>
              <a:rPr sz="3200" spc="-120" dirty="0">
                <a:solidFill>
                  <a:srgbClr val="FFFFFF"/>
                </a:solidFill>
                <a:latin typeface="Arial"/>
                <a:cs typeface="Arial"/>
              </a:rPr>
              <a:t>re-occlusion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9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280" dirty="0">
                <a:solidFill>
                  <a:srgbClr val="F9BF8F"/>
                </a:solidFill>
                <a:latin typeface="Arial"/>
                <a:cs typeface="Arial"/>
              </a:rPr>
              <a:t>DVT: </a:t>
            </a:r>
            <a:r>
              <a:rPr sz="3200" spc="-135" dirty="0">
                <a:solidFill>
                  <a:srgbClr val="FFFFFF"/>
                </a:solidFill>
                <a:latin typeface="Arial"/>
                <a:cs typeface="Arial"/>
              </a:rPr>
              <a:t>leg, </a:t>
            </a:r>
            <a:r>
              <a:rPr sz="3200" spc="-125" dirty="0">
                <a:solidFill>
                  <a:srgbClr val="FFFFFF"/>
                </a:solidFill>
                <a:latin typeface="Arial"/>
                <a:cs typeface="Arial"/>
              </a:rPr>
              <a:t>pelvis </a:t>
            </a:r>
            <a:r>
              <a:rPr sz="3200" spc="-150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3200" spc="-1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-110" dirty="0">
                <a:solidFill>
                  <a:srgbClr val="FFFFFF"/>
                </a:solidFill>
                <a:latin typeface="Arial"/>
                <a:cs typeface="Arial"/>
              </a:rPr>
              <a:t>shoulder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80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140" dirty="0">
                <a:solidFill>
                  <a:srgbClr val="F9BF8F"/>
                </a:solidFill>
                <a:latin typeface="Arial"/>
                <a:cs typeface="Arial"/>
              </a:rPr>
              <a:t>Pulmonary</a:t>
            </a:r>
            <a:r>
              <a:rPr sz="3200" spc="-160" dirty="0">
                <a:solidFill>
                  <a:srgbClr val="F9BF8F"/>
                </a:solidFill>
                <a:latin typeface="Arial"/>
                <a:cs typeface="Arial"/>
              </a:rPr>
              <a:t> </a:t>
            </a:r>
            <a:r>
              <a:rPr sz="3200" spc="-120" dirty="0">
                <a:solidFill>
                  <a:srgbClr val="FFFFFF"/>
                </a:solidFill>
                <a:latin typeface="Arial"/>
                <a:cs typeface="Arial"/>
              </a:rPr>
              <a:t>embolism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80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130" dirty="0">
                <a:solidFill>
                  <a:srgbClr val="F9BF8F"/>
                </a:solidFill>
                <a:latin typeface="Arial"/>
                <a:cs typeface="Arial"/>
              </a:rPr>
              <a:t>Stroke: </a:t>
            </a:r>
            <a:r>
              <a:rPr sz="3200" spc="-140" dirty="0">
                <a:solidFill>
                  <a:srgbClr val="FFFFFF"/>
                </a:solidFill>
                <a:latin typeface="Arial"/>
                <a:cs typeface="Arial"/>
              </a:rPr>
              <a:t>selected</a:t>
            </a:r>
            <a:r>
              <a:rPr sz="3200" spc="-2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-80" dirty="0">
                <a:solidFill>
                  <a:srgbClr val="FFFFFF"/>
                </a:solidFill>
                <a:latin typeface="Arial"/>
                <a:cs typeface="Arial"/>
              </a:rPr>
              <a:t>patients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63520" y="497840"/>
            <a:ext cx="360997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70" dirty="0"/>
              <a:t>Antifibrinolytics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87500"/>
            <a:ext cx="7966075" cy="4385310"/>
          </a:xfrm>
          <a:prstGeom prst="rect">
            <a:avLst/>
          </a:prstGeom>
        </p:spPr>
        <p:txBody>
          <a:bodyPr vert="horz" wrap="square" lIns="0" tIns="64135" rIns="0" bIns="0" rtlCol="0">
            <a:spAutoFit/>
          </a:bodyPr>
          <a:lstStyle/>
          <a:p>
            <a:pPr marL="355600" marR="1650364" indent="-342900">
              <a:lnSpc>
                <a:spcPts val="3240"/>
              </a:lnSpc>
              <a:spcBef>
                <a:spcPts val="505"/>
              </a:spcBef>
              <a:buChar char="•"/>
              <a:tabLst>
                <a:tab pos="354965" algn="l"/>
                <a:tab pos="355600" algn="l"/>
              </a:tabLst>
            </a:pPr>
            <a:r>
              <a:rPr sz="3000" spc="-165" dirty="0">
                <a:solidFill>
                  <a:srgbClr val="FFFF00"/>
                </a:solidFill>
                <a:latin typeface="Arial"/>
                <a:cs typeface="Arial"/>
              </a:rPr>
              <a:t>Epsilon </a:t>
            </a:r>
            <a:r>
              <a:rPr sz="3000" spc="-110" dirty="0">
                <a:solidFill>
                  <a:srgbClr val="FFFF00"/>
                </a:solidFill>
                <a:latin typeface="Arial"/>
                <a:cs typeface="Arial"/>
              </a:rPr>
              <a:t>amino-caproic </a:t>
            </a:r>
            <a:r>
              <a:rPr sz="3000" spc="-135" dirty="0">
                <a:solidFill>
                  <a:srgbClr val="FFFF00"/>
                </a:solidFill>
                <a:latin typeface="Arial"/>
                <a:cs typeface="Arial"/>
              </a:rPr>
              <a:t>acid </a:t>
            </a:r>
            <a:r>
              <a:rPr sz="3000" spc="-305" dirty="0">
                <a:solidFill>
                  <a:srgbClr val="FFFF00"/>
                </a:solidFill>
                <a:latin typeface="Arial"/>
                <a:cs typeface="Arial"/>
              </a:rPr>
              <a:t>(EACA) </a:t>
            </a:r>
            <a:r>
              <a:rPr sz="3000" spc="-140" dirty="0">
                <a:solidFill>
                  <a:srgbClr val="FFFFFF"/>
                </a:solidFill>
                <a:latin typeface="Arial"/>
                <a:cs typeface="Arial"/>
              </a:rPr>
              <a:t>and  </a:t>
            </a:r>
            <a:r>
              <a:rPr sz="3000" spc="-165" dirty="0">
                <a:solidFill>
                  <a:srgbClr val="FFFFFF"/>
                </a:solidFill>
                <a:latin typeface="Arial"/>
                <a:cs typeface="Arial"/>
              </a:rPr>
              <a:t>Tranexamic </a:t>
            </a:r>
            <a:r>
              <a:rPr sz="3000" spc="-135" dirty="0">
                <a:solidFill>
                  <a:srgbClr val="FFFFFF"/>
                </a:solidFill>
                <a:latin typeface="Arial"/>
                <a:cs typeface="Arial"/>
              </a:rPr>
              <a:t>acid</a:t>
            </a:r>
            <a:endParaRPr sz="3000">
              <a:latin typeface="Arial"/>
              <a:cs typeface="Arial"/>
            </a:endParaRPr>
          </a:p>
          <a:p>
            <a:pPr marL="355600" marR="610870" indent="-342900">
              <a:lnSpc>
                <a:spcPts val="3240"/>
              </a:lnSpc>
              <a:spcBef>
                <a:spcPts val="740"/>
              </a:spcBef>
              <a:buChar char="•"/>
              <a:tabLst>
                <a:tab pos="354965" algn="l"/>
                <a:tab pos="355600" algn="l"/>
              </a:tabLst>
            </a:pPr>
            <a:r>
              <a:rPr sz="3000" spc="-150" dirty="0">
                <a:solidFill>
                  <a:srgbClr val="FFFFFF"/>
                </a:solidFill>
                <a:latin typeface="Arial"/>
                <a:cs typeface="Arial"/>
              </a:rPr>
              <a:t>MOA: </a:t>
            </a:r>
            <a:r>
              <a:rPr sz="3000" spc="-30" dirty="0">
                <a:solidFill>
                  <a:srgbClr val="FFFFFF"/>
                </a:solidFill>
                <a:latin typeface="Arial"/>
                <a:cs typeface="Arial"/>
              </a:rPr>
              <a:t>Inhibit </a:t>
            </a:r>
            <a:r>
              <a:rPr sz="3000" spc="-165" dirty="0">
                <a:solidFill>
                  <a:srgbClr val="FFFFFF"/>
                </a:solidFill>
                <a:latin typeface="Arial"/>
                <a:cs typeface="Arial"/>
              </a:rPr>
              <a:t>Plasminogen </a:t>
            </a:r>
            <a:r>
              <a:rPr sz="3000" spc="-70" dirty="0">
                <a:solidFill>
                  <a:srgbClr val="FFFFFF"/>
                </a:solidFill>
                <a:latin typeface="Arial"/>
                <a:cs typeface="Arial"/>
              </a:rPr>
              <a:t>activation </a:t>
            </a:r>
            <a:r>
              <a:rPr sz="3000" spc="-145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3000" spc="-3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spc="-35" dirty="0">
                <a:solidFill>
                  <a:srgbClr val="FFFFFF"/>
                </a:solidFill>
                <a:latin typeface="Arial"/>
                <a:cs typeface="Arial"/>
              </a:rPr>
              <a:t>clot  </a:t>
            </a:r>
            <a:r>
              <a:rPr sz="3000" spc="-85" dirty="0">
                <a:solidFill>
                  <a:srgbClr val="FFFFFF"/>
                </a:solidFill>
                <a:latin typeface="Arial"/>
                <a:cs typeface="Arial"/>
              </a:rPr>
              <a:t>dissolution</a:t>
            </a:r>
            <a:endParaRPr sz="3000">
              <a:latin typeface="Arial"/>
              <a:cs typeface="Arial"/>
            </a:endParaRPr>
          </a:p>
          <a:p>
            <a:pPr marL="355600" marR="338455" indent="-342900">
              <a:lnSpc>
                <a:spcPts val="3240"/>
              </a:lnSpc>
              <a:spcBef>
                <a:spcPts val="740"/>
              </a:spcBef>
              <a:buChar char="•"/>
              <a:tabLst>
                <a:tab pos="354965" algn="l"/>
                <a:tab pos="355600" algn="l"/>
              </a:tabLst>
            </a:pPr>
            <a:r>
              <a:rPr sz="3000" spc="-335" dirty="0">
                <a:solidFill>
                  <a:srgbClr val="FFFF00"/>
                </a:solidFill>
                <a:latin typeface="Arial"/>
                <a:cs typeface="Arial"/>
              </a:rPr>
              <a:t>EACA: </a:t>
            </a:r>
            <a:r>
              <a:rPr sz="3000" spc="-160" dirty="0">
                <a:solidFill>
                  <a:srgbClr val="FFFFFF"/>
                </a:solidFill>
                <a:latin typeface="Arial"/>
                <a:cs typeface="Arial"/>
              </a:rPr>
              <a:t>Specific </a:t>
            </a:r>
            <a:r>
              <a:rPr sz="3000" spc="-45" dirty="0">
                <a:solidFill>
                  <a:srgbClr val="FFFFFF"/>
                </a:solidFill>
                <a:latin typeface="Arial"/>
                <a:cs typeface="Arial"/>
              </a:rPr>
              <a:t>antidote </a:t>
            </a:r>
            <a:r>
              <a:rPr sz="3000" spc="10" dirty="0">
                <a:solidFill>
                  <a:srgbClr val="FFFFFF"/>
                </a:solidFill>
                <a:latin typeface="Arial"/>
                <a:cs typeface="Arial"/>
              </a:rPr>
              <a:t>for </a:t>
            </a:r>
            <a:r>
              <a:rPr sz="3000" spc="-30" dirty="0">
                <a:solidFill>
                  <a:srgbClr val="FFFFFF"/>
                </a:solidFill>
                <a:latin typeface="Arial"/>
                <a:cs typeface="Arial"/>
              </a:rPr>
              <a:t>fibrinolytic </a:t>
            </a:r>
            <a:r>
              <a:rPr sz="3000" spc="-155" dirty="0">
                <a:solidFill>
                  <a:srgbClr val="FFFFFF"/>
                </a:solidFill>
                <a:latin typeface="Arial"/>
                <a:cs typeface="Arial"/>
              </a:rPr>
              <a:t>agents</a:t>
            </a:r>
            <a:r>
              <a:rPr sz="3000" spc="-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spc="-175" dirty="0">
                <a:solidFill>
                  <a:srgbClr val="FFFFFF"/>
                </a:solidFill>
                <a:latin typeface="Arial"/>
                <a:cs typeface="Arial"/>
              </a:rPr>
              <a:t>–  </a:t>
            </a:r>
            <a:r>
              <a:rPr sz="3000" spc="-160" dirty="0">
                <a:solidFill>
                  <a:srgbClr val="FFFFFF"/>
                </a:solidFill>
                <a:latin typeface="Arial"/>
                <a:cs typeface="Arial"/>
              </a:rPr>
              <a:t>also </a:t>
            </a:r>
            <a:r>
              <a:rPr sz="3000" spc="-90" dirty="0">
                <a:solidFill>
                  <a:srgbClr val="FFFFFF"/>
                </a:solidFill>
                <a:latin typeface="Arial"/>
                <a:cs typeface="Arial"/>
              </a:rPr>
              <a:t>adjunctive </a:t>
            </a:r>
            <a:r>
              <a:rPr sz="3000" spc="-130" dirty="0">
                <a:solidFill>
                  <a:srgbClr val="FFFFFF"/>
                </a:solidFill>
                <a:latin typeface="Arial"/>
                <a:cs typeface="Arial"/>
              </a:rPr>
              <a:t>value </a:t>
            </a:r>
            <a:r>
              <a:rPr sz="3000" spc="-45" dirty="0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sz="3000" spc="-35" dirty="0">
                <a:solidFill>
                  <a:srgbClr val="FFFFFF"/>
                </a:solidFill>
                <a:latin typeface="Arial"/>
                <a:cs typeface="Arial"/>
              </a:rPr>
              <a:t>other</a:t>
            </a:r>
            <a:r>
              <a:rPr sz="3000" spc="-3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spc="-85" dirty="0">
                <a:solidFill>
                  <a:srgbClr val="FFFFFF"/>
                </a:solidFill>
                <a:latin typeface="Arial"/>
                <a:cs typeface="Arial"/>
              </a:rPr>
              <a:t>conditions</a:t>
            </a:r>
            <a:endParaRPr sz="3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345"/>
              </a:spcBef>
              <a:buChar char="•"/>
              <a:tabLst>
                <a:tab pos="354965" algn="l"/>
                <a:tab pos="355600" algn="l"/>
              </a:tabLst>
            </a:pPr>
            <a:r>
              <a:rPr sz="3000" spc="-165" dirty="0">
                <a:solidFill>
                  <a:srgbClr val="FFFF00"/>
                </a:solidFill>
                <a:latin typeface="Arial"/>
                <a:cs typeface="Arial"/>
              </a:rPr>
              <a:t>Tranexamic </a:t>
            </a:r>
            <a:r>
              <a:rPr sz="3000" spc="-114" dirty="0">
                <a:solidFill>
                  <a:srgbClr val="FFFF00"/>
                </a:solidFill>
                <a:latin typeface="Arial"/>
                <a:cs typeface="Arial"/>
              </a:rPr>
              <a:t>acid: </a:t>
            </a:r>
            <a:r>
              <a:rPr sz="3000" spc="-40" dirty="0">
                <a:solidFill>
                  <a:srgbClr val="FFFFFF"/>
                </a:solidFill>
                <a:latin typeface="Arial"/>
                <a:cs typeface="Arial"/>
              </a:rPr>
              <a:t>More </a:t>
            </a:r>
            <a:r>
              <a:rPr sz="3000" spc="-25" dirty="0">
                <a:solidFill>
                  <a:srgbClr val="FFFFFF"/>
                </a:solidFill>
                <a:latin typeface="Arial"/>
                <a:cs typeface="Arial"/>
              </a:rPr>
              <a:t>potent </a:t>
            </a:r>
            <a:r>
              <a:rPr sz="3000" spc="-65" dirty="0">
                <a:solidFill>
                  <a:srgbClr val="FFFFFF"/>
                </a:solidFill>
                <a:latin typeface="Arial"/>
                <a:cs typeface="Arial"/>
              </a:rPr>
              <a:t>than</a:t>
            </a:r>
            <a:r>
              <a:rPr sz="3000" spc="-40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spc="-415" dirty="0">
                <a:solidFill>
                  <a:srgbClr val="FFFFFF"/>
                </a:solidFill>
                <a:latin typeface="Arial"/>
                <a:cs typeface="Arial"/>
              </a:rPr>
              <a:t>EACA</a:t>
            </a:r>
            <a:endParaRPr sz="3000">
              <a:latin typeface="Arial"/>
              <a:cs typeface="Arial"/>
            </a:endParaRPr>
          </a:p>
          <a:p>
            <a:pPr marL="755650" marR="5080" indent="-285750" algn="just">
              <a:lnSpc>
                <a:spcPct val="89900"/>
              </a:lnSpc>
              <a:spcBef>
                <a:spcPts val="645"/>
              </a:spcBef>
            </a:pPr>
            <a:r>
              <a:rPr sz="3900" baseline="3205" dirty="0">
                <a:solidFill>
                  <a:srgbClr val="FFFF00"/>
                </a:solidFill>
                <a:latin typeface="Arial"/>
                <a:cs typeface="Arial"/>
              </a:rPr>
              <a:t>– </a:t>
            </a:r>
            <a:r>
              <a:rPr sz="2600" spc="-195" dirty="0">
                <a:solidFill>
                  <a:srgbClr val="FFFF00"/>
                </a:solidFill>
                <a:latin typeface="Arial"/>
                <a:cs typeface="Arial"/>
              </a:rPr>
              <a:t>Uses: </a:t>
            </a:r>
            <a:r>
              <a:rPr sz="2600" spc="-20" dirty="0">
                <a:solidFill>
                  <a:srgbClr val="FFFFFF"/>
                </a:solidFill>
                <a:latin typeface="Arial"/>
                <a:cs typeface="Arial"/>
              </a:rPr>
              <a:t>fibrinolytic </a:t>
            </a:r>
            <a:r>
              <a:rPr sz="2600" spc="-120" dirty="0">
                <a:solidFill>
                  <a:srgbClr val="FFFFFF"/>
                </a:solidFill>
                <a:latin typeface="Arial"/>
                <a:cs typeface="Arial"/>
              </a:rPr>
              <a:t>drugs, </a:t>
            </a:r>
            <a:r>
              <a:rPr sz="2600" spc="-220" dirty="0">
                <a:solidFill>
                  <a:srgbClr val="FFFFFF"/>
                </a:solidFill>
                <a:latin typeface="Arial"/>
                <a:cs typeface="Arial"/>
              </a:rPr>
              <a:t>Bypass </a:t>
            </a:r>
            <a:r>
              <a:rPr sz="2600" spc="-110" dirty="0">
                <a:solidFill>
                  <a:srgbClr val="FFFFFF"/>
                </a:solidFill>
                <a:latin typeface="Arial"/>
                <a:cs typeface="Arial"/>
              </a:rPr>
              <a:t>surgery, </a:t>
            </a:r>
            <a:r>
              <a:rPr sz="2600" spc="-80" dirty="0">
                <a:solidFill>
                  <a:srgbClr val="FFFFFF"/>
                </a:solidFill>
                <a:latin typeface="Arial"/>
                <a:cs typeface="Arial"/>
              </a:rPr>
              <a:t>Menorrhagia,  </a:t>
            </a:r>
            <a:r>
              <a:rPr sz="2600" spc="-105" dirty="0">
                <a:solidFill>
                  <a:srgbClr val="FFFFFF"/>
                </a:solidFill>
                <a:latin typeface="Arial"/>
                <a:cs typeface="Arial"/>
              </a:rPr>
              <a:t>Recurrent </a:t>
            </a:r>
            <a:r>
              <a:rPr sz="2600" spc="-110" dirty="0">
                <a:solidFill>
                  <a:srgbClr val="FFFFFF"/>
                </a:solidFill>
                <a:latin typeface="Arial"/>
                <a:cs typeface="Arial"/>
              </a:rPr>
              <a:t>epistaxis, </a:t>
            </a:r>
            <a:r>
              <a:rPr sz="2600" spc="-60" dirty="0">
                <a:solidFill>
                  <a:srgbClr val="FFFFFF"/>
                </a:solidFill>
                <a:latin typeface="Arial"/>
                <a:cs typeface="Arial"/>
              </a:rPr>
              <a:t>tonsillectomy </a:t>
            </a:r>
            <a:r>
              <a:rPr sz="2600" spc="35" dirty="0">
                <a:solidFill>
                  <a:srgbClr val="FFFFFF"/>
                </a:solidFill>
                <a:latin typeface="Arial"/>
                <a:cs typeface="Arial"/>
              </a:rPr>
              <a:t>&amp; </a:t>
            </a:r>
            <a:r>
              <a:rPr sz="2600" spc="5" dirty="0">
                <a:solidFill>
                  <a:srgbClr val="FFFFFF"/>
                </a:solidFill>
                <a:latin typeface="Arial"/>
                <a:cs typeface="Arial"/>
              </a:rPr>
              <a:t>tooth </a:t>
            </a:r>
            <a:r>
              <a:rPr sz="2600" spc="-55" dirty="0">
                <a:solidFill>
                  <a:srgbClr val="FFFFFF"/>
                </a:solidFill>
                <a:latin typeface="Arial"/>
                <a:cs typeface="Arial"/>
              </a:rPr>
              <a:t>extraction  </a:t>
            </a:r>
            <a:r>
              <a:rPr sz="2600" spc="-110" dirty="0">
                <a:solidFill>
                  <a:srgbClr val="FFFFFF"/>
                </a:solidFill>
                <a:latin typeface="Arial"/>
                <a:cs typeface="Arial"/>
              </a:rPr>
              <a:t>(haemophiliacs)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225800" marR="5080" indent="-3213100">
              <a:lnSpc>
                <a:spcPct val="100000"/>
              </a:lnSpc>
              <a:spcBef>
                <a:spcPts val="100"/>
              </a:spcBef>
            </a:pPr>
            <a:r>
              <a:rPr spc="-60" dirty="0"/>
              <a:t>Antiplatelet </a:t>
            </a:r>
            <a:r>
              <a:rPr spc="-280" dirty="0"/>
              <a:t>Drugs</a:t>
            </a:r>
            <a:r>
              <a:rPr spc="-430" dirty="0"/>
              <a:t> </a:t>
            </a:r>
            <a:r>
              <a:rPr spc="-55" dirty="0"/>
              <a:t>(antithrombotic  </a:t>
            </a:r>
            <a:r>
              <a:rPr spc="-200" dirty="0"/>
              <a:t>drugs)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50289" y="223520"/>
            <a:ext cx="7151370" cy="1244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4000" spc="-55" dirty="0"/>
              <a:t>Antiplatelet </a:t>
            </a:r>
            <a:r>
              <a:rPr sz="4000" spc="-260" dirty="0"/>
              <a:t>Drugs</a:t>
            </a:r>
            <a:r>
              <a:rPr sz="4000" spc="-420" dirty="0"/>
              <a:t> </a:t>
            </a:r>
            <a:r>
              <a:rPr sz="4000" spc="-50" dirty="0"/>
              <a:t>(antithrombotic</a:t>
            </a:r>
            <a:endParaRPr sz="4000"/>
          </a:p>
          <a:p>
            <a:pPr marR="213995" algn="ctr">
              <a:lnSpc>
                <a:spcPct val="100000"/>
              </a:lnSpc>
            </a:pPr>
            <a:r>
              <a:rPr sz="4000" spc="-190" dirty="0"/>
              <a:t>drugs)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535940" y="1802129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2609850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3417570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78839" y="1818640"/>
            <a:ext cx="7630795" cy="4394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2284">
              <a:lnSpc>
                <a:spcPct val="100000"/>
              </a:lnSpc>
              <a:spcBef>
                <a:spcPts val="100"/>
              </a:spcBef>
              <a:tabLst>
                <a:tab pos="6230620" algn="l"/>
              </a:tabLst>
            </a:pPr>
            <a:r>
              <a:rPr sz="2400" spc="-155" dirty="0">
                <a:solidFill>
                  <a:srgbClr val="FFFFFF"/>
                </a:solidFill>
                <a:latin typeface="Arial"/>
                <a:cs typeface="Arial"/>
              </a:rPr>
              <a:t>Drugs </a:t>
            </a:r>
            <a:r>
              <a:rPr sz="2400" spc="-70" dirty="0">
                <a:solidFill>
                  <a:srgbClr val="FFFFFF"/>
                </a:solidFill>
                <a:latin typeface="Arial"/>
                <a:cs typeface="Arial"/>
              </a:rPr>
              <a:t>which </a:t>
            </a:r>
            <a:r>
              <a:rPr sz="2400" spc="-50" dirty="0">
                <a:solidFill>
                  <a:srgbClr val="FFFFFF"/>
                </a:solidFill>
                <a:latin typeface="Arial"/>
                <a:cs typeface="Arial"/>
              </a:rPr>
              <a:t>interferes </a:t>
            </a:r>
            <a:r>
              <a:rPr sz="2400" spc="10" dirty="0">
                <a:solidFill>
                  <a:srgbClr val="FFFFFF"/>
                </a:solidFill>
                <a:latin typeface="Arial"/>
                <a:cs typeface="Arial"/>
              </a:rPr>
              <a:t>with </a:t>
            </a:r>
            <a:r>
              <a:rPr sz="2400" spc="-35" dirty="0">
                <a:solidFill>
                  <a:srgbClr val="FFFFFF"/>
                </a:solidFill>
                <a:latin typeface="Arial"/>
                <a:cs typeface="Arial"/>
              </a:rPr>
              <a:t>platelet</a:t>
            </a:r>
            <a:r>
              <a:rPr sz="2400" spc="-30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40" dirty="0">
                <a:solidFill>
                  <a:srgbClr val="FFFFFF"/>
                </a:solidFill>
                <a:latin typeface="Arial"/>
                <a:cs typeface="Arial"/>
              </a:rPr>
              <a:t>function</a:t>
            </a:r>
            <a:r>
              <a:rPr sz="2400" spc="-1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114" dirty="0">
                <a:solidFill>
                  <a:srgbClr val="FFFFFF"/>
                </a:solidFill>
                <a:latin typeface="Arial"/>
                <a:cs typeface="Arial"/>
              </a:rPr>
              <a:t>and	</a:t>
            </a:r>
            <a:r>
              <a:rPr sz="2400" spc="-145" dirty="0">
                <a:solidFill>
                  <a:srgbClr val="FFFFFF"/>
                </a:solidFill>
                <a:latin typeface="Arial"/>
                <a:cs typeface="Arial"/>
              </a:rPr>
              <a:t>used</a:t>
            </a:r>
            <a:r>
              <a:rPr sz="2400" spc="-20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30" dirty="0">
                <a:solidFill>
                  <a:srgbClr val="FFFFFF"/>
                </a:solidFill>
                <a:latin typeface="Arial"/>
                <a:cs typeface="Arial"/>
              </a:rPr>
              <a:t>in  </a:t>
            </a:r>
            <a:r>
              <a:rPr sz="2400" spc="-90" dirty="0">
                <a:solidFill>
                  <a:srgbClr val="FFFFFF"/>
                </a:solidFill>
                <a:latin typeface="Arial"/>
                <a:cs typeface="Arial"/>
              </a:rPr>
              <a:t>prophylaxis 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2400" spc="-55" dirty="0">
                <a:solidFill>
                  <a:srgbClr val="FFFFFF"/>
                </a:solidFill>
                <a:latin typeface="Arial"/>
                <a:cs typeface="Arial"/>
              </a:rPr>
              <a:t>thromboembolic</a:t>
            </a:r>
            <a:r>
              <a:rPr sz="2400" spc="-2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90" dirty="0">
                <a:solidFill>
                  <a:srgbClr val="FFFFFF"/>
                </a:solidFill>
                <a:latin typeface="Arial"/>
                <a:cs typeface="Arial"/>
              </a:rPr>
              <a:t>disorders.</a:t>
            </a:r>
            <a:endParaRPr sz="2400">
              <a:latin typeface="Arial"/>
              <a:cs typeface="Arial"/>
            </a:endParaRPr>
          </a:p>
          <a:p>
            <a:pPr marL="12700" marR="471170">
              <a:lnSpc>
                <a:spcPct val="100000"/>
              </a:lnSpc>
              <a:spcBef>
                <a:spcPts val="600"/>
              </a:spcBef>
            </a:pPr>
            <a:r>
              <a:rPr sz="2400" b="1" spc="-225" dirty="0">
                <a:solidFill>
                  <a:srgbClr val="FFFF00"/>
                </a:solidFill>
                <a:latin typeface="Arial"/>
                <a:cs typeface="Arial"/>
              </a:rPr>
              <a:t>Drugs: </a:t>
            </a:r>
            <a:r>
              <a:rPr sz="2400" spc="-85" dirty="0">
                <a:solidFill>
                  <a:srgbClr val="FFFFFF"/>
                </a:solidFill>
                <a:latin typeface="Arial"/>
                <a:cs typeface="Arial"/>
              </a:rPr>
              <a:t>Aspirin, </a:t>
            </a:r>
            <a:r>
              <a:rPr sz="2400" spc="-80" dirty="0">
                <a:solidFill>
                  <a:srgbClr val="FFFFFF"/>
                </a:solidFill>
                <a:latin typeface="Arial"/>
                <a:cs typeface="Arial"/>
              </a:rPr>
              <a:t>Dipyridamole, Ticlodipine, </a:t>
            </a:r>
            <a:r>
              <a:rPr sz="2400" spc="-95" dirty="0">
                <a:solidFill>
                  <a:srgbClr val="FFFFFF"/>
                </a:solidFill>
                <a:latin typeface="Arial"/>
                <a:cs typeface="Arial"/>
              </a:rPr>
              <a:t>Clopidogrel </a:t>
            </a:r>
            <a:r>
              <a:rPr sz="2400" spc="-114" dirty="0">
                <a:solidFill>
                  <a:srgbClr val="FFFFFF"/>
                </a:solidFill>
                <a:latin typeface="Arial"/>
                <a:cs typeface="Arial"/>
              </a:rPr>
              <a:t>and  </a:t>
            </a:r>
            <a:r>
              <a:rPr sz="2400" spc="-130" dirty="0">
                <a:solidFill>
                  <a:srgbClr val="FFFFFF"/>
                </a:solidFill>
                <a:latin typeface="Arial"/>
                <a:cs typeface="Arial"/>
              </a:rPr>
              <a:t>Prasugrel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2400" spc="-85" dirty="0">
                <a:solidFill>
                  <a:srgbClr val="FFFF00"/>
                </a:solidFill>
                <a:latin typeface="Arial"/>
                <a:cs typeface="Arial"/>
              </a:rPr>
              <a:t>Aspirin </a:t>
            </a:r>
            <a:r>
              <a:rPr sz="2400" spc="-225" dirty="0">
                <a:solidFill>
                  <a:srgbClr val="FFFF00"/>
                </a:solidFill>
                <a:latin typeface="Arial"/>
                <a:cs typeface="Arial"/>
              </a:rPr>
              <a:t>as</a:t>
            </a:r>
            <a:r>
              <a:rPr sz="2400" spc="-18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spc="-30" dirty="0">
                <a:solidFill>
                  <a:srgbClr val="FFFF00"/>
                </a:solidFill>
                <a:latin typeface="Arial"/>
                <a:cs typeface="Arial"/>
              </a:rPr>
              <a:t>antiplatelet:</a:t>
            </a:r>
            <a:endParaRPr sz="2400">
              <a:latin typeface="Arial"/>
              <a:cs typeface="Arial"/>
            </a:endParaRPr>
          </a:p>
          <a:p>
            <a:pPr marL="412750" indent="-285750">
              <a:lnSpc>
                <a:spcPct val="100000"/>
              </a:lnSpc>
              <a:spcBef>
                <a:spcPts val="500"/>
              </a:spcBef>
              <a:buChar char="–"/>
              <a:tabLst>
                <a:tab pos="412115" algn="l"/>
                <a:tab pos="412750" algn="l"/>
              </a:tabLst>
            </a:pPr>
            <a:r>
              <a:rPr sz="2000" spc="-60" dirty="0">
                <a:solidFill>
                  <a:srgbClr val="FFFFFF"/>
                </a:solidFill>
                <a:latin typeface="Arial"/>
                <a:cs typeface="Arial"/>
              </a:rPr>
              <a:t>Irreversible </a:t>
            </a:r>
            <a:r>
              <a:rPr sz="2000" spc="-25" dirty="0">
                <a:solidFill>
                  <a:srgbClr val="FFFFFF"/>
                </a:solidFill>
                <a:latin typeface="Arial"/>
                <a:cs typeface="Arial"/>
              </a:rPr>
              <a:t>Inhibition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2000" spc="-305" dirty="0">
                <a:solidFill>
                  <a:srgbClr val="FFFFFF"/>
                </a:solidFill>
                <a:latin typeface="Arial"/>
                <a:cs typeface="Arial"/>
              </a:rPr>
              <a:t>COX </a:t>
            </a:r>
            <a:r>
              <a:rPr sz="2000" spc="-100" dirty="0">
                <a:solidFill>
                  <a:srgbClr val="FFFFFF"/>
                </a:solidFill>
                <a:latin typeface="Arial"/>
                <a:cs typeface="Arial"/>
              </a:rPr>
              <a:t>1 </a:t>
            </a:r>
            <a:r>
              <a:rPr sz="2000" spc="-95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2000" spc="-275" dirty="0">
                <a:solidFill>
                  <a:srgbClr val="FFBF00"/>
                </a:solidFill>
                <a:latin typeface="Arial"/>
                <a:cs typeface="Arial"/>
              </a:rPr>
              <a:t>TX</a:t>
            </a:r>
            <a:r>
              <a:rPr sz="2000" spc="-335" dirty="0">
                <a:solidFill>
                  <a:srgbClr val="FFBF00"/>
                </a:solidFill>
                <a:latin typeface="Arial"/>
                <a:cs typeface="Arial"/>
              </a:rPr>
              <a:t> </a:t>
            </a:r>
            <a:r>
              <a:rPr sz="2000" spc="-105" dirty="0">
                <a:solidFill>
                  <a:srgbClr val="FFBF00"/>
                </a:solidFill>
                <a:latin typeface="Arial"/>
                <a:cs typeface="Arial"/>
              </a:rPr>
              <a:t>synthase</a:t>
            </a:r>
            <a:endParaRPr sz="2000">
              <a:latin typeface="Arial"/>
              <a:cs typeface="Arial"/>
            </a:endParaRPr>
          </a:p>
          <a:p>
            <a:pPr marL="412750" marR="5080" indent="-285750">
              <a:lnSpc>
                <a:spcPct val="100000"/>
              </a:lnSpc>
              <a:spcBef>
                <a:spcPts val="500"/>
              </a:spcBef>
              <a:buChar char="–"/>
              <a:tabLst>
                <a:tab pos="412115" algn="l"/>
                <a:tab pos="412750" algn="l"/>
              </a:tabLst>
            </a:pPr>
            <a:r>
              <a:rPr sz="2000" spc="-145" dirty="0">
                <a:solidFill>
                  <a:srgbClr val="FFFFFF"/>
                </a:solidFill>
                <a:latin typeface="Arial"/>
                <a:cs typeface="Arial"/>
              </a:rPr>
              <a:t>Suppress </a:t>
            </a:r>
            <a:r>
              <a:rPr sz="2000" spc="-204" dirty="0">
                <a:solidFill>
                  <a:srgbClr val="FFBF00"/>
                </a:solidFill>
                <a:latin typeface="Arial"/>
                <a:cs typeface="Arial"/>
              </a:rPr>
              <a:t>TXA2 </a:t>
            </a:r>
            <a:r>
              <a:rPr sz="2000" spc="-75" dirty="0">
                <a:solidFill>
                  <a:srgbClr val="FFFFFF"/>
                </a:solidFill>
                <a:latin typeface="Arial"/>
                <a:cs typeface="Arial"/>
              </a:rPr>
              <a:t>(generated </a:t>
            </a:r>
            <a:r>
              <a:rPr sz="2000" spc="-80" dirty="0">
                <a:solidFill>
                  <a:srgbClr val="FFFFFF"/>
                </a:solidFill>
                <a:latin typeface="Arial"/>
                <a:cs typeface="Arial"/>
              </a:rPr>
              <a:t>by </a:t>
            </a:r>
            <a:r>
              <a:rPr sz="2000" spc="-50" dirty="0">
                <a:solidFill>
                  <a:srgbClr val="FFFFFF"/>
                </a:solidFill>
                <a:latin typeface="Arial"/>
                <a:cs typeface="Arial"/>
              </a:rPr>
              <a:t>platelets) </a:t>
            </a:r>
            <a:r>
              <a:rPr sz="2000" spc="-30" dirty="0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sz="2000" spc="-25" dirty="0">
                <a:solidFill>
                  <a:srgbClr val="FFFFFF"/>
                </a:solidFill>
                <a:latin typeface="Arial"/>
                <a:cs typeface="Arial"/>
              </a:rPr>
              <a:t>low </a:t>
            </a:r>
            <a:r>
              <a:rPr sz="2000" spc="-140" dirty="0">
                <a:solidFill>
                  <a:srgbClr val="FFFFFF"/>
                </a:solidFill>
                <a:latin typeface="Arial"/>
                <a:cs typeface="Arial"/>
              </a:rPr>
              <a:t>doses </a:t>
            </a:r>
            <a:r>
              <a:rPr sz="2000" spc="-90" dirty="0">
                <a:solidFill>
                  <a:srgbClr val="FFFFFF"/>
                </a:solidFill>
                <a:latin typeface="Arial"/>
                <a:cs typeface="Arial"/>
              </a:rPr>
              <a:t>(75-150 </a:t>
            </a:r>
            <a:r>
              <a:rPr sz="2000" spc="-100" dirty="0">
                <a:solidFill>
                  <a:srgbClr val="FFFFFF"/>
                </a:solidFill>
                <a:latin typeface="Arial"/>
                <a:cs typeface="Arial"/>
              </a:rPr>
              <a:t>mg) </a:t>
            </a:r>
            <a:r>
              <a:rPr sz="2000" spc="-120" dirty="0">
                <a:solidFill>
                  <a:srgbClr val="FFFFFF"/>
                </a:solidFill>
                <a:latin typeface="Arial"/>
                <a:cs typeface="Arial"/>
              </a:rPr>
              <a:t>– </a:t>
            </a:r>
            <a:r>
              <a:rPr sz="2000" spc="30" dirty="0">
                <a:solidFill>
                  <a:srgbClr val="FFFFFF"/>
                </a:solidFill>
                <a:latin typeface="Arial"/>
                <a:cs typeface="Arial"/>
              </a:rPr>
              <a:t>till  </a:t>
            </a:r>
            <a:r>
              <a:rPr sz="2000" spc="-70" dirty="0">
                <a:solidFill>
                  <a:srgbClr val="FFFFFF"/>
                </a:solidFill>
                <a:latin typeface="Arial"/>
                <a:cs typeface="Arial"/>
              </a:rPr>
              <a:t>fresh </a:t>
            </a:r>
            <a:r>
              <a:rPr sz="2000" spc="-50" dirty="0">
                <a:solidFill>
                  <a:srgbClr val="FFFFFF"/>
                </a:solidFill>
                <a:latin typeface="Arial"/>
                <a:cs typeface="Arial"/>
              </a:rPr>
              <a:t>platelets </a:t>
            </a:r>
            <a:r>
              <a:rPr sz="2000" spc="-85" dirty="0">
                <a:solidFill>
                  <a:srgbClr val="FFFFFF"/>
                </a:solidFill>
                <a:latin typeface="Arial"/>
                <a:cs typeface="Arial"/>
              </a:rPr>
              <a:t>are </a:t>
            </a:r>
            <a:r>
              <a:rPr sz="2000" spc="-40" dirty="0">
                <a:solidFill>
                  <a:srgbClr val="FFFFFF"/>
                </a:solidFill>
                <a:latin typeface="Arial"/>
                <a:cs typeface="Arial"/>
              </a:rPr>
              <a:t>formed </a:t>
            </a:r>
            <a:r>
              <a:rPr sz="2000" spc="-120" dirty="0">
                <a:solidFill>
                  <a:srgbClr val="FFFFFF"/>
                </a:solidFill>
                <a:latin typeface="Arial"/>
                <a:cs typeface="Arial"/>
              </a:rPr>
              <a:t>– </a:t>
            </a:r>
            <a:r>
              <a:rPr sz="2000" spc="-65" dirty="0">
                <a:solidFill>
                  <a:srgbClr val="FFFFFF"/>
                </a:solidFill>
                <a:latin typeface="Arial"/>
                <a:cs typeface="Arial"/>
              </a:rPr>
              <a:t>prolonged </a:t>
            </a:r>
            <a:r>
              <a:rPr sz="2000" spc="-75" dirty="0">
                <a:solidFill>
                  <a:srgbClr val="FFFFFF"/>
                </a:solidFill>
                <a:latin typeface="Arial"/>
                <a:cs typeface="Arial"/>
              </a:rPr>
              <a:t>bleeding</a:t>
            </a:r>
            <a:r>
              <a:rPr sz="2000" spc="-2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20" dirty="0">
                <a:solidFill>
                  <a:srgbClr val="FFFFFF"/>
                </a:solidFill>
                <a:latin typeface="Arial"/>
                <a:cs typeface="Arial"/>
              </a:rPr>
              <a:t>time</a:t>
            </a:r>
            <a:endParaRPr sz="2000">
              <a:latin typeface="Arial"/>
              <a:cs typeface="Arial"/>
            </a:endParaRPr>
          </a:p>
          <a:p>
            <a:pPr marL="412750" marR="535305" indent="-285750">
              <a:lnSpc>
                <a:spcPct val="100000"/>
              </a:lnSpc>
              <a:spcBef>
                <a:spcPts val="500"/>
              </a:spcBef>
              <a:buChar char="–"/>
              <a:tabLst>
                <a:tab pos="412115" algn="l"/>
                <a:tab pos="412750" algn="l"/>
              </a:tabLst>
            </a:pPr>
            <a:r>
              <a:rPr sz="2000" spc="-145" dirty="0">
                <a:solidFill>
                  <a:srgbClr val="FFFFFF"/>
                </a:solidFill>
                <a:latin typeface="Arial"/>
                <a:cs typeface="Arial"/>
              </a:rPr>
              <a:t>Suppress </a:t>
            </a:r>
            <a:r>
              <a:rPr sz="2000" spc="-215" dirty="0">
                <a:solidFill>
                  <a:srgbClr val="FFFFFF"/>
                </a:solidFill>
                <a:latin typeface="Arial"/>
                <a:cs typeface="Arial"/>
              </a:rPr>
              <a:t>COX-1 </a:t>
            </a:r>
            <a:r>
              <a:rPr sz="2000" spc="-95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2000" spc="-120" dirty="0">
                <a:solidFill>
                  <a:srgbClr val="FFFFFF"/>
                </a:solidFill>
                <a:latin typeface="Arial"/>
                <a:cs typeface="Arial"/>
              </a:rPr>
              <a:t>decrease </a:t>
            </a:r>
            <a:r>
              <a:rPr sz="2000" spc="-190" dirty="0">
                <a:solidFill>
                  <a:srgbClr val="FFFFFF"/>
                </a:solidFill>
                <a:latin typeface="Arial"/>
                <a:cs typeface="Arial"/>
              </a:rPr>
              <a:t>PGI2 </a:t>
            </a:r>
            <a:r>
              <a:rPr sz="2000" spc="-100" dirty="0">
                <a:solidFill>
                  <a:srgbClr val="FFFFFF"/>
                </a:solidFill>
                <a:latin typeface="Arial"/>
                <a:cs typeface="Arial"/>
              </a:rPr>
              <a:t>synthesis </a:t>
            </a:r>
            <a:r>
              <a:rPr sz="2000" spc="-30" dirty="0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sz="2000" spc="-130" dirty="0">
                <a:solidFill>
                  <a:srgbClr val="FFFFFF"/>
                </a:solidFill>
                <a:latin typeface="Arial"/>
                <a:cs typeface="Arial"/>
              </a:rPr>
              <a:t>vessel </a:t>
            </a:r>
            <a:r>
              <a:rPr sz="2000" spc="-40" dirty="0">
                <a:solidFill>
                  <a:srgbClr val="FFFFFF"/>
                </a:solidFill>
                <a:latin typeface="Arial"/>
                <a:cs typeface="Arial"/>
              </a:rPr>
              <a:t>wall </a:t>
            </a:r>
            <a:r>
              <a:rPr sz="2000" spc="-120" dirty="0">
                <a:solidFill>
                  <a:srgbClr val="FFFFFF"/>
                </a:solidFill>
                <a:latin typeface="Arial"/>
                <a:cs typeface="Arial"/>
              </a:rPr>
              <a:t>–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but  </a:t>
            </a:r>
            <a:r>
              <a:rPr sz="2000" spc="-50" dirty="0">
                <a:solidFill>
                  <a:srgbClr val="FFFFFF"/>
                </a:solidFill>
                <a:latin typeface="Arial"/>
                <a:cs typeface="Arial"/>
              </a:rPr>
              <a:t>endothelial </a:t>
            </a:r>
            <a:r>
              <a:rPr sz="2000" spc="-95" dirty="0">
                <a:solidFill>
                  <a:srgbClr val="FFFFFF"/>
                </a:solidFill>
                <a:latin typeface="Arial"/>
                <a:cs typeface="Arial"/>
              </a:rPr>
              <a:t>cells </a:t>
            </a:r>
            <a:r>
              <a:rPr sz="2000" spc="-55" dirty="0">
                <a:solidFill>
                  <a:srgbClr val="FFFFFF"/>
                </a:solidFill>
                <a:latin typeface="Arial"/>
                <a:cs typeface="Arial"/>
              </a:rPr>
              <a:t>immediately </a:t>
            </a:r>
            <a:r>
              <a:rPr sz="2000" spc="-90" dirty="0">
                <a:solidFill>
                  <a:srgbClr val="FFFFFF"/>
                </a:solidFill>
                <a:latin typeface="Arial"/>
                <a:cs typeface="Arial"/>
              </a:rPr>
              <a:t>re-synthesize </a:t>
            </a:r>
            <a:r>
              <a:rPr sz="2000" spc="-70" dirty="0">
                <a:solidFill>
                  <a:srgbClr val="FFFFFF"/>
                </a:solidFill>
                <a:latin typeface="Arial"/>
                <a:cs typeface="Arial"/>
              </a:rPr>
              <a:t>fresh</a:t>
            </a:r>
            <a:r>
              <a:rPr sz="2000" spc="-20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114" dirty="0">
                <a:solidFill>
                  <a:srgbClr val="FFFFFF"/>
                </a:solidFill>
                <a:latin typeface="Arial"/>
                <a:cs typeface="Arial"/>
              </a:rPr>
              <a:t>enzyme</a:t>
            </a:r>
            <a:endParaRPr sz="2000">
              <a:latin typeface="Arial"/>
              <a:cs typeface="Arial"/>
            </a:endParaRPr>
          </a:p>
          <a:p>
            <a:pPr marL="412750" marR="222250" indent="-285750">
              <a:lnSpc>
                <a:spcPct val="100000"/>
              </a:lnSpc>
              <a:spcBef>
                <a:spcPts val="500"/>
              </a:spcBef>
              <a:buChar char="–"/>
              <a:tabLst>
                <a:tab pos="412115" algn="l"/>
                <a:tab pos="412750" algn="l"/>
              </a:tabLst>
            </a:pPr>
            <a:r>
              <a:rPr sz="2000" spc="-114" dirty="0">
                <a:solidFill>
                  <a:srgbClr val="FFFFFF"/>
                </a:solidFill>
                <a:latin typeface="Arial"/>
                <a:cs typeface="Arial"/>
              </a:rPr>
              <a:t>Also </a:t>
            </a:r>
            <a:r>
              <a:rPr sz="2000" spc="-35" dirty="0">
                <a:solidFill>
                  <a:srgbClr val="FFFFFF"/>
                </a:solidFill>
                <a:latin typeface="Arial"/>
                <a:cs typeface="Arial"/>
              </a:rPr>
              <a:t>inhibits </a:t>
            </a:r>
            <a:r>
              <a:rPr sz="2000" spc="-100" dirty="0">
                <a:solidFill>
                  <a:srgbClr val="FFFFFF"/>
                </a:solidFill>
                <a:latin typeface="Arial"/>
                <a:cs typeface="Arial"/>
              </a:rPr>
              <a:t>release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2000" spc="-229" dirty="0">
                <a:solidFill>
                  <a:srgbClr val="FFFFFF"/>
                </a:solidFill>
                <a:latin typeface="Arial"/>
                <a:cs typeface="Arial"/>
              </a:rPr>
              <a:t>ADP </a:t>
            </a:r>
            <a:r>
              <a:rPr sz="2000" spc="-15" dirty="0">
                <a:solidFill>
                  <a:srgbClr val="FFFFFF"/>
                </a:solidFill>
                <a:latin typeface="Arial"/>
                <a:cs typeface="Arial"/>
              </a:rPr>
              <a:t>from </a:t>
            </a:r>
            <a:r>
              <a:rPr sz="2000" spc="-50" dirty="0">
                <a:solidFill>
                  <a:srgbClr val="FFFFFF"/>
                </a:solidFill>
                <a:latin typeface="Arial"/>
                <a:cs typeface="Arial"/>
              </a:rPr>
              <a:t>platelets </a:t>
            </a:r>
            <a:r>
              <a:rPr sz="2000" spc="-95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their </a:t>
            </a:r>
            <a:r>
              <a:rPr sz="2000" spc="-75" dirty="0">
                <a:solidFill>
                  <a:srgbClr val="FFFFFF"/>
                </a:solidFill>
                <a:latin typeface="Arial"/>
                <a:cs typeface="Arial"/>
              </a:rPr>
              <a:t>sticking </a:t>
            </a:r>
            <a:r>
              <a:rPr sz="2000" spc="25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2000" spc="-3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125" dirty="0">
                <a:solidFill>
                  <a:srgbClr val="FFFFFF"/>
                </a:solidFill>
                <a:latin typeface="Arial"/>
                <a:cs typeface="Arial"/>
              </a:rPr>
              <a:t>each  </a:t>
            </a:r>
            <a:r>
              <a:rPr sz="2000" spc="-25" dirty="0">
                <a:solidFill>
                  <a:srgbClr val="FFFFFF"/>
                </a:solidFill>
                <a:latin typeface="Arial"/>
                <a:cs typeface="Arial"/>
              </a:rPr>
              <a:t>other</a:t>
            </a:r>
            <a:r>
              <a:rPr sz="2000" spc="-10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120" dirty="0">
                <a:solidFill>
                  <a:srgbClr val="FFFFFF"/>
                </a:solidFill>
                <a:latin typeface="Arial"/>
                <a:cs typeface="Arial"/>
              </a:rPr>
              <a:t>–</a:t>
            </a:r>
            <a:r>
              <a:rPr sz="2000" spc="-10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but</a:t>
            </a:r>
            <a:r>
              <a:rPr sz="2000" spc="-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not</a:t>
            </a:r>
            <a:r>
              <a:rPr sz="2000" spc="-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25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2000" spc="-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95" dirty="0">
                <a:solidFill>
                  <a:srgbClr val="FFFFFF"/>
                </a:solidFill>
                <a:latin typeface="Arial"/>
                <a:cs typeface="Arial"/>
              </a:rPr>
              <a:t>adhesion</a:t>
            </a:r>
            <a:r>
              <a:rPr sz="2000" spc="-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25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2000" spc="-10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114" dirty="0">
                <a:solidFill>
                  <a:srgbClr val="FFFFFF"/>
                </a:solidFill>
                <a:latin typeface="Arial"/>
                <a:cs typeface="Arial"/>
              </a:rPr>
              <a:t>damaged</a:t>
            </a:r>
            <a:r>
              <a:rPr sz="2000" spc="-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130" dirty="0">
                <a:solidFill>
                  <a:srgbClr val="FFFFFF"/>
                </a:solidFill>
                <a:latin typeface="Arial"/>
                <a:cs typeface="Arial"/>
              </a:rPr>
              <a:t>vessel</a:t>
            </a:r>
            <a:r>
              <a:rPr sz="2000" spc="-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80" dirty="0">
                <a:solidFill>
                  <a:srgbClr val="FFFFFF"/>
                </a:solidFill>
                <a:latin typeface="Arial"/>
                <a:cs typeface="Arial"/>
              </a:rPr>
              <a:t>walls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5809" y="528320"/>
            <a:ext cx="760603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50" dirty="0"/>
              <a:t>Antithrombotic </a:t>
            </a:r>
            <a:r>
              <a:rPr sz="4000" spc="-200" dirty="0"/>
              <a:t>drugs </a:t>
            </a:r>
            <a:r>
              <a:rPr sz="4000" spc="-110" dirty="0"/>
              <a:t>-</a:t>
            </a:r>
            <a:r>
              <a:rPr sz="4000" spc="-395" dirty="0"/>
              <a:t> </a:t>
            </a:r>
            <a:r>
              <a:rPr sz="4000" spc="-135" dirty="0"/>
              <a:t>Dipyridamole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535940" y="1587500"/>
            <a:ext cx="8060690" cy="4291330"/>
          </a:xfrm>
          <a:prstGeom prst="rect">
            <a:avLst/>
          </a:prstGeom>
        </p:spPr>
        <p:txBody>
          <a:bodyPr vert="horz" wrap="square" lIns="0" tIns="64135" rIns="0" bIns="0" rtlCol="0">
            <a:spAutoFit/>
          </a:bodyPr>
          <a:lstStyle/>
          <a:p>
            <a:pPr marL="355600" marR="1115060" indent="-342900">
              <a:lnSpc>
                <a:spcPts val="3240"/>
              </a:lnSpc>
              <a:spcBef>
                <a:spcPts val="505"/>
              </a:spcBef>
              <a:buChar char="•"/>
              <a:tabLst>
                <a:tab pos="354965" algn="l"/>
                <a:tab pos="355600" algn="l"/>
              </a:tabLst>
            </a:pPr>
            <a:r>
              <a:rPr sz="3000" spc="-90" dirty="0">
                <a:solidFill>
                  <a:srgbClr val="FFFFFF"/>
                </a:solidFill>
                <a:latin typeface="Arial"/>
                <a:cs typeface="Arial"/>
              </a:rPr>
              <a:t>Powerful </a:t>
            </a:r>
            <a:r>
              <a:rPr sz="3000" spc="-100" dirty="0">
                <a:solidFill>
                  <a:srgbClr val="FFFFFF"/>
                </a:solidFill>
                <a:latin typeface="Arial"/>
                <a:cs typeface="Arial"/>
              </a:rPr>
              <a:t>coronary </a:t>
            </a:r>
            <a:r>
              <a:rPr sz="3000" spc="-25" dirty="0">
                <a:solidFill>
                  <a:srgbClr val="FFFFFF"/>
                </a:solidFill>
                <a:latin typeface="Arial"/>
                <a:cs typeface="Arial"/>
              </a:rPr>
              <a:t>dilator </a:t>
            </a:r>
            <a:r>
              <a:rPr sz="3000" spc="-175" dirty="0">
                <a:solidFill>
                  <a:srgbClr val="FFFFFF"/>
                </a:solidFill>
                <a:latin typeface="Arial"/>
                <a:cs typeface="Arial"/>
              </a:rPr>
              <a:t>– increases</a:t>
            </a:r>
            <a:r>
              <a:rPr sz="3000" spc="-40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spc="5" dirty="0">
                <a:solidFill>
                  <a:srgbClr val="FFFFFF"/>
                </a:solidFill>
                <a:latin typeface="Arial"/>
                <a:cs typeface="Arial"/>
              </a:rPr>
              <a:t>total  </a:t>
            </a:r>
            <a:r>
              <a:rPr sz="3000" spc="-105" dirty="0">
                <a:solidFill>
                  <a:srgbClr val="FFFFFF"/>
                </a:solidFill>
                <a:latin typeface="Arial"/>
                <a:cs typeface="Arial"/>
              </a:rPr>
              <a:t>coronary</a:t>
            </a:r>
            <a:r>
              <a:rPr sz="3000" spc="-1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Arial"/>
                <a:cs typeface="Arial"/>
              </a:rPr>
              <a:t>flow</a:t>
            </a:r>
            <a:endParaRPr sz="3000">
              <a:latin typeface="Arial"/>
              <a:cs typeface="Arial"/>
            </a:endParaRPr>
          </a:p>
          <a:p>
            <a:pPr marL="355600" marR="484505" indent="-342900">
              <a:lnSpc>
                <a:spcPts val="3240"/>
              </a:lnSpc>
              <a:spcBef>
                <a:spcPts val="740"/>
              </a:spcBef>
              <a:buChar char="•"/>
              <a:tabLst>
                <a:tab pos="354965" algn="l"/>
                <a:tab pos="355600" algn="l"/>
              </a:tabLst>
            </a:pPr>
            <a:r>
              <a:rPr sz="3000" spc="-150" dirty="0">
                <a:solidFill>
                  <a:srgbClr val="FFFF00"/>
                </a:solidFill>
                <a:latin typeface="Arial"/>
                <a:cs typeface="Arial"/>
              </a:rPr>
              <a:t>MOA: </a:t>
            </a:r>
            <a:r>
              <a:rPr sz="3000" spc="-155" dirty="0">
                <a:solidFill>
                  <a:srgbClr val="FFFFFF"/>
                </a:solidFill>
                <a:latin typeface="Arial"/>
                <a:cs typeface="Arial"/>
              </a:rPr>
              <a:t>Adeosine is </a:t>
            </a:r>
            <a:r>
              <a:rPr sz="3000" spc="-105" dirty="0">
                <a:solidFill>
                  <a:srgbClr val="FFFFFF"/>
                </a:solidFill>
                <a:latin typeface="Arial"/>
                <a:cs typeface="Arial"/>
              </a:rPr>
              <a:t>local </a:t>
            </a:r>
            <a:r>
              <a:rPr sz="3000" spc="-65" dirty="0">
                <a:solidFill>
                  <a:srgbClr val="FFFFFF"/>
                </a:solidFill>
                <a:latin typeface="Arial"/>
                <a:cs typeface="Arial"/>
              </a:rPr>
              <a:t>mediator </a:t>
            </a:r>
            <a:r>
              <a:rPr sz="3000" spc="-95" dirty="0">
                <a:solidFill>
                  <a:srgbClr val="FFFFFF"/>
                </a:solidFill>
                <a:latin typeface="Arial"/>
                <a:cs typeface="Arial"/>
              </a:rPr>
              <a:t>involved </a:t>
            </a:r>
            <a:r>
              <a:rPr sz="3000" spc="-45" dirty="0">
                <a:solidFill>
                  <a:srgbClr val="FFFFFF"/>
                </a:solidFill>
                <a:latin typeface="Arial"/>
                <a:cs typeface="Arial"/>
              </a:rPr>
              <a:t>in  </a:t>
            </a:r>
            <a:r>
              <a:rPr sz="3000" spc="-70" dirty="0">
                <a:solidFill>
                  <a:srgbClr val="FFFFFF"/>
                </a:solidFill>
                <a:latin typeface="Arial"/>
                <a:cs typeface="Arial"/>
              </a:rPr>
              <a:t>autoregulation </a:t>
            </a:r>
            <a:r>
              <a:rPr sz="3000" spc="-5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3000" spc="-105" dirty="0">
                <a:solidFill>
                  <a:srgbClr val="FFFFFF"/>
                </a:solidFill>
                <a:latin typeface="Arial"/>
                <a:cs typeface="Arial"/>
              </a:rPr>
              <a:t>coronary </a:t>
            </a:r>
            <a:r>
              <a:rPr sz="3000" spc="-5" dirty="0">
                <a:solidFill>
                  <a:srgbClr val="FFFFFF"/>
                </a:solidFill>
                <a:latin typeface="Arial"/>
                <a:cs typeface="Arial"/>
              </a:rPr>
              <a:t>flow </a:t>
            </a:r>
            <a:r>
              <a:rPr sz="3000" spc="-45" dirty="0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sz="3000" spc="-6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spc="-160" dirty="0">
                <a:solidFill>
                  <a:srgbClr val="FFFFFF"/>
                </a:solidFill>
                <a:latin typeface="Arial"/>
                <a:cs typeface="Arial"/>
              </a:rPr>
              <a:t>response </a:t>
            </a:r>
            <a:r>
              <a:rPr sz="3000" spc="40" dirty="0">
                <a:solidFill>
                  <a:srgbClr val="FFFFFF"/>
                </a:solidFill>
                <a:latin typeface="Arial"/>
                <a:cs typeface="Arial"/>
              </a:rPr>
              <a:t>to  </a:t>
            </a:r>
            <a:r>
              <a:rPr sz="3000" spc="-165" dirty="0">
                <a:solidFill>
                  <a:srgbClr val="FFFFFF"/>
                </a:solidFill>
                <a:latin typeface="Arial"/>
                <a:cs typeface="Arial"/>
              </a:rPr>
              <a:t>Ischaemia</a:t>
            </a:r>
            <a:endParaRPr sz="3000">
              <a:latin typeface="Arial"/>
              <a:cs typeface="Arial"/>
            </a:endParaRPr>
          </a:p>
          <a:p>
            <a:pPr marL="755650" marR="5080" indent="-285750">
              <a:lnSpc>
                <a:spcPct val="89900"/>
              </a:lnSpc>
              <a:spcBef>
                <a:spcPts val="600"/>
              </a:spcBef>
            </a:pPr>
            <a:r>
              <a:rPr sz="3900" baseline="3205" dirty="0">
                <a:solidFill>
                  <a:srgbClr val="FFFFFF"/>
                </a:solidFill>
                <a:latin typeface="Arial"/>
                <a:cs typeface="Arial"/>
              </a:rPr>
              <a:t>– </a:t>
            </a:r>
            <a:r>
              <a:rPr sz="2600" spc="-85" dirty="0">
                <a:solidFill>
                  <a:srgbClr val="FFFFFF"/>
                </a:solidFill>
                <a:latin typeface="Arial"/>
                <a:cs typeface="Arial"/>
              </a:rPr>
              <a:t>Dipyridamole </a:t>
            </a:r>
            <a:r>
              <a:rPr sz="2600" spc="-90" dirty="0">
                <a:solidFill>
                  <a:srgbClr val="FFFFFF"/>
                </a:solidFill>
                <a:latin typeface="Arial"/>
                <a:cs typeface="Arial"/>
              </a:rPr>
              <a:t>prevents </a:t>
            </a:r>
            <a:r>
              <a:rPr sz="2600" spc="-85" dirty="0">
                <a:solidFill>
                  <a:srgbClr val="FFFFFF"/>
                </a:solidFill>
                <a:latin typeface="Arial"/>
                <a:cs typeface="Arial"/>
              </a:rPr>
              <a:t>uptake </a:t>
            </a:r>
            <a:r>
              <a:rPr sz="2600" spc="-125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2600" spc="-85" dirty="0">
                <a:solidFill>
                  <a:srgbClr val="FFFFFF"/>
                </a:solidFill>
                <a:latin typeface="Arial"/>
                <a:cs typeface="Arial"/>
              </a:rPr>
              <a:t>degradation </a:t>
            </a:r>
            <a:r>
              <a:rPr sz="2600" spc="-10" dirty="0">
                <a:solidFill>
                  <a:srgbClr val="FFFFFF"/>
                </a:solidFill>
                <a:latin typeface="Arial"/>
                <a:cs typeface="Arial"/>
              </a:rPr>
              <a:t>of  </a:t>
            </a:r>
            <a:r>
              <a:rPr sz="2600" spc="-125" dirty="0">
                <a:solidFill>
                  <a:srgbClr val="FFFFFF"/>
                </a:solidFill>
                <a:latin typeface="Arial"/>
                <a:cs typeface="Arial"/>
              </a:rPr>
              <a:t>adenosine and </a:t>
            </a:r>
            <a:r>
              <a:rPr sz="2600" spc="-150" dirty="0">
                <a:solidFill>
                  <a:srgbClr val="FFFFFF"/>
                </a:solidFill>
                <a:latin typeface="Arial"/>
                <a:cs typeface="Arial"/>
              </a:rPr>
              <a:t>increases </a:t>
            </a:r>
            <a:r>
              <a:rPr sz="2600" spc="-50" dirty="0">
                <a:solidFill>
                  <a:srgbClr val="FFFFFF"/>
                </a:solidFill>
                <a:latin typeface="Arial"/>
                <a:cs typeface="Arial"/>
              </a:rPr>
              <a:t>platelete </a:t>
            </a:r>
            <a:r>
              <a:rPr sz="2600" spc="-190" dirty="0">
                <a:solidFill>
                  <a:srgbClr val="FFBF00"/>
                </a:solidFill>
                <a:latin typeface="Arial"/>
                <a:cs typeface="Arial"/>
              </a:rPr>
              <a:t>cAMP </a:t>
            </a:r>
            <a:r>
              <a:rPr sz="2600" spc="-155" dirty="0">
                <a:solidFill>
                  <a:srgbClr val="FFFFFF"/>
                </a:solidFill>
                <a:latin typeface="Arial"/>
                <a:cs typeface="Arial"/>
              </a:rPr>
              <a:t>– </a:t>
            </a:r>
            <a:r>
              <a:rPr sz="2600" spc="-55" dirty="0">
                <a:solidFill>
                  <a:srgbClr val="FFFFFF"/>
                </a:solidFill>
                <a:latin typeface="Arial"/>
                <a:cs typeface="Arial"/>
              </a:rPr>
              <a:t>potentiates </a:t>
            </a:r>
            <a:r>
              <a:rPr sz="2600" spc="-55" dirty="0">
                <a:solidFill>
                  <a:srgbClr val="FFBF00"/>
                </a:solidFill>
                <a:latin typeface="Arial"/>
                <a:cs typeface="Arial"/>
              </a:rPr>
              <a:t> </a:t>
            </a:r>
            <a:r>
              <a:rPr sz="2600" spc="-235" dirty="0">
                <a:solidFill>
                  <a:srgbClr val="FFBF00"/>
                </a:solidFill>
                <a:latin typeface="Arial"/>
                <a:cs typeface="Arial"/>
              </a:rPr>
              <a:t>PGI</a:t>
            </a:r>
            <a:r>
              <a:rPr sz="1800" spc="-235" dirty="0">
                <a:solidFill>
                  <a:srgbClr val="FFBF00"/>
                </a:solidFill>
                <a:latin typeface="Arial"/>
                <a:cs typeface="Arial"/>
              </a:rPr>
              <a:t>2 </a:t>
            </a:r>
            <a:r>
              <a:rPr sz="2600" spc="-155" dirty="0">
                <a:solidFill>
                  <a:srgbClr val="FFFFFF"/>
                </a:solidFill>
                <a:latin typeface="Arial"/>
                <a:cs typeface="Arial"/>
              </a:rPr>
              <a:t>– </a:t>
            </a:r>
            <a:r>
              <a:rPr sz="2600" spc="-55" dirty="0">
                <a:solidFill>
                  <a:srgbClr val="FFFFFF"/>
                </a:solidFill>
                <a:latin typeface="Arial"/>
                <a:cs typeface="Arial"/>
              </a:rPr>
              <a:t>interferes </a:t>
            </a:r>
            <a:r>
              <a:rPr sz="2600" spc="-50" dirty="0">
                <a:solidFill>
                  <a:srgbClr val="FFFFFF"/>
                </a:solidFill>
                <a:latin typeface="Arial"/>
                <a:cs typeface="Arial"/>
              </a:rPr>
              <a:t>platelete</a:t>
            </a:r>
            <a:r>
              <a:rPr sz="2600" spc="-1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spc="-110" dirty="0">
                <a:solidFill>
                  <a:srgbClr val="FFFFFF"/>
                </a:solidFill>
                <a:latin typeface="Arial"/>
                <a:cs typeface="Arial"/>
              </a:rPr>
              <a:t>aggregation</a:t>
            </a:r>
            <a:endParaRPr sz="2600">
              <a:latin typeface="Arial"/>
              <a:cs typeface="Arial"/>
            </a:endParaRPr>
          </a:p>
          <a:p>
            <a:pPr marL="355600" marR="700405" indent="-342900">
              <a:lnSpc>
                <a:spcPts val="3240"/>
              </a:lnSpc>
              <a:spcBef>
                <a:spcPts val="795"/>
              </a:spcBef>
              <a:buChar char="•"/>
              <a:tabLst>
                <a:tab pos="354965" algn="l"/>
                <a:tab pos="355600" algn="l"/>
              </a:tabLst>
            </a:pPr>
            <a:r>
              <a:rPr sz="3000" spc="-225" dirty="0">
                <a:solidFill>
                  <a:srgbClr val="FFFF00"/>
                </a:solidFill>
                <a:latin typeface="Arial"/>
                <a:cs typeface="Arial"/>
              </a:rPr>
              <a:t>Uses: </a:t>
            </a:r>
            <a:r>
              <a:rPr sz="3000" spc="-215" dirty="0">
                <a:solidFill>
                  <a:srgbClr val="FFFFFF"/>
                </a:solidFill>
                <a:latin typeface="Arial"/>
                <a:cs typeface="Arial"/>
              </a:rPr>
              <a:t>Enhance </a:t>
            </a:r>
            <a:r>
              <a:rPr sz="3000" spc="-40" dirty="0">
                <a:solidFill>
                  <a:srgbClr val="FFFFFF"/>
                </a:solidFill>
                <a:latin typeface="Arial"/>
                <a:cs typeface="Arial"/>
              </a:rPr>
              <a:t>antiplatelet </a:t>
            </a:r>
            <a:r>
              <a:rPr sz="3000" spc="-80" dirty="0">
                <a:solidFill>
                  <a:srgbClr val="FFFFFF"/>
                </a:solidFill>
                <a:latin typeface="Arial"/>
                <a:cs typeface="Arial"/>
              </a:rPr>
              <a:t>action </a:t>
            </a:r>
            <a:r>
              <a:rPr sz="3000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3000" spc="-105" dirty="0">
                <a:solidFill>
                  <a:srgbClr val="FFFFFF"/>
                </a:solidFill>
                <a:latin typeface="Arial"/>
                <a:cs typeface="Arial"/>
              </a:rPr>
              <a:t>Aspirin</a:t>
            </a:r>
            <a:r>
              <a:rPr sz="3000" spc="-40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spc="-175" dirty="0">
                <a:solidFill>
                  <a:srgbClr val="FFFFFF"/>
                </a:solidFill>
                <a:latin typeface="Arial"/>
                <a:cs typeface="Arial"/>
              </a:rPr>
              <a:t>–  </a:t>
            </a:r>
            <a:r>
              <a:rPr sz="3000" spc="-95" dirty="0">
                <a:solidFill>
                  <a:srgbClr val="FFFFFF"/>
                </a:solidFill>
                <a:latin typeface="Arial"/>
                <a:cs typeface="Arial"/>
              </a:rPr>
              <a:t>lowers </a:t>
            </a:r>
            <a:r>
              <a:rPr sz="3000" spc="-40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3000" spc="-150" dirty="0">
                <a:solidFill>
                  <a:srgbClr val="FFFFFF"/>
                </a:solidFill>
                <a:latin typeface="Arial"/>
                <a:cs typeface="Arial"/>
              </a:rPr>
              <a:t>risks </a:t>
            </a:r>
            <a:r>
              <a:rPr sz="3000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3000" spc="-265" dirty="0">
                <a:solidFill>
                  <a:srgbClr val="FFFFFF"/>
                </a:solidFill>
                <a:latin typeface="Arial"/>
                <a:cs typeface="Arial"/>
              </a:rPr>
              <a:t>TIAs </a:t>
            </a:r>
            <a:r>
              <a:rPr sz="3000" spc="-175" dirty="0">
                <a:solidFill>
                  <a:srgbClr val="FFFFFF"/>
                </a:solidFill>
                <a:latin typeface="Arial"/>
                <a:cs typeface="Arial"/>
              </a:rPr>
              <a:t>– </a:t>
            </a:r>
            <a:r>
              <a:rPr sz="3000" spc="-140" dirty="0">
                <a:solidFill>
                  <a:srgbClr val="FFFFFF"/>
                </a:solidFill>
                <a:latin typeface="Arial"/>
                <a:cs typeface="Arial"/>
              </a:rPr>
              <a:t>150-300 </a:t>
            </a:r>
            <a:r>
              <a:rPr sz="3000" spc="-180" dirty="0">
                <a:solidFill>
                  <a:srgbClr val="FFFFFF"/>
                </a:solidFill>
                <a:latin typeface="Arial"/>
                <a:cs typeface="Arial"/>
              </a:rPr>
              <a:t>mg </a:t>
            </a:r>
            <a:r>
              <a:rPr sz="3000" spc="325" dirty="0">
                <a:solidFill>
                  <a:srgbClr val="FFFFFF"/>
                </a:solidFill>
                <a:latin typeface="Arial"/>
                <a:cs typeface="Arial"/>
              </a:rPr>
              <a:t>/</a:t>
            </a:r>
            <a:r>
              <a:rPr sz="3000" spc="-3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spc="-160" dirty="0">
                <a:solidFill>
                  <a:srgbClr val="FFFFFF"/>
                </a:solidFill>
                <a:latin typeface="Arial"/>
                <a:cs typeface="Arial"/>
              </a:rPr>
              <a:t>day</a:t>
            </a:r>
            <a:endParaRPr sz="3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65480" y="497840"/>
            <a:ext cx="779907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0" dirty="0"/>
              <a:t>Antithrombotic </a:t>
            </a:r>
            <a:r>
              <a:rPr spc="-215" dirty="0"/>
              <a:t>drugs </a:t>
            </a:r>
            <a:r>
              <a:rPr spc="-120" dirty="0"/>
              <a:t>-</a:t>
            </a:r>
            <a:r>
              <a:rPr spc="-495" dirty="0"/>
              <a:t> </a:t>
            </a:r>
            <a:r>
              <a:rPr spc="-145" dirty="0"/>
              <a:t>Ticlodipine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39240"/>
            <a:ext cx="137160" cy="406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50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5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2227579"/>
            <a:ext cx="137160" cy="406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500" dirty="0">
                <a:solidFill>
                  <a:srgbClr val="FFBF00"/>
                </a:solidFill>
                <a:latin typeface="Arial"/>
                <a:cs typeface="Arial"/>
              </a:rPr>
              <a:t>•</a:t>
            </a:r>
            <a:endParaRPr sz="25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4464050"/>
            <a:ext cx="137160" cy="406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500" dirty="0">
                <a:solidFill>
                  <a:srgbClr val="FFBF00"/>
                </a:solidFill>
                <a:latin typeface="Arial"/>
                <a:cs typeface="Arial"/>
              </a:rPr>
              <a:t>•</a:t>
            </a:r>
            <a:endParaRPr sz="25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5152390"/>
            <a:ext cx="137160" cy="406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500" dirty="0">
                <a:solidFill>
                  <a:srgbClr val="E36B09"/>
                </a:solidFill>
                <a:latin typeface="Arial"/>
                <a:cs typeface="Arial"/>
              </a:rPr>
              <a:t>•</a:t>
            </a:r>
            <a:endParaRPr sz="25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78839" y="1557020"/>
            <a:ext cx="7511415" cy="4324350"/>
          </a:xfrm>
          <a:prstGeom prst="rect">
            <a:avLst/>
          </a:prstGeom>
        </p:spPr>
        <p:txBody>
          <a:bodyPr vert="horz" wrap="square" lIns="0" tIns="86360" rIns="0" bIns="0" rtlCol="0">
            <a:spAutoFit/>
          </a:bodyPr>
          <a:lstStyle/>
          <a:p>
            <a:pPr marL="12700" marR="1337945">
              <a:lnSpc>
                <a:spcPts val="2400"/>
              </a:lnSpc>
              <a:spcBef>
                <a:spcPts val="680"/>
              </a:spcBef>
            </a:pPr>
            <a:r>
              <a:rPr sz="2500" spc="-95" dirty="0">
                <a:solidFill>
                  <a:srgbClr val="FFFFFF"/>
                </a:solidFill>
                <a:latin typeface="Arial"/>
                <a:cs typeface="Arial"/>
              </a:rPr>
              <a:t>First </a:t>
            </a:r>
            <a:r>
              <a:rPr sz="2500" spc="-50" dirty="0">
                <a:solidFill>
                  <a:srgbClr val="00AFEF"/>
                </a:solidFill>
                <a:latin typeface="Arial"/>
                <a:cs typeface="Arial"/>
              </a:rPr>
              <a:t>thienopyridine </a:t>
            </a:r>
            <a:r>
              <a:rPr sz="2500" spc="-65" dirty="0">
                <a:solidFill>
                  <a:srgbClr val="FFFFFF"/>
                </a:solidFill>
                <a:latin typeface="Arial"/>
                <a:cs typeface="Arial"/>
              </a:rPr>
              <a:t>derivative </a:t>
            </a:r>
            <a:r>
              <a:rPr sz="2500" spc="-150" dirty="0">
                <a:solidFill>
                  <a:srgbClr val="FFFFFF"/>
                </a:solidFill>
                <a:latin typeface="Arial"/>
                <a:cs typeface="Arial"/>
              </a:rPr>
              <a:t>– </a:t>
            </a:r>
            <a:r>
              <a:rPr sz="2500" spc="-110" dirty="0">
                <a:solidFill>
                  <a:srgbClr val="FFFFFF"/>
                </a:solidFill>
                <a:latin typeface="Arial"/>
                <a:cs typeface="Arial"/>
              </a:rPr>
              <a:t>Prodrug</a:t>
            </a:r>
            <a:r>
              <a:rPr sz="2500" spc="-3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500" spc="-85" dirty="0">
                <a:solidFill>
                  <a:srgbClr val="FFFFFF"/>
                </a:solidFill>
                <a:latin typeface="Arial"/>
                <a:cs typeface="Arial"/>
              </a:rPr>
              <a:t>(active  </a:t>
            </a:r>
            <a:r>
              <a:rPr sz="2500" spc="-65" dirty="0">
                <a:solidFill>
                  <a:srgbClr val="FFFFFF"/>
                </a:solidFill>
                <a:latin typeface="Arial"/>
                <a:cs typeface="Arial"/>
              </a:rPr>
              <a:t>metabolites </a:t>
            </a:r>
            <a:r>
              <a:rPr sz="2500" spc="-30" dirty="0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sz="2500" spc="-2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500" spc="-50" dirty="0">
                <a:solidFill>
                  <a:srgbClr val="FFFFFF"/>
                </a:solidFill>
                <a:latin typeface="Arial"/>
                <a:cs typeface="Arial"/>
              </a:rPr>
              <a:t>liver)</a:t>
            </a:r>
            <a:endParaRPr sz="2500">
              <a:latin typeface="Arial"/>
              <a:cs typeface="Arial"/>
            </a:endParaRPr>
          </a:p>
          <a:p>
            <a:pPr marL="12700" marR="221615">
              <a:lnSpc>
                <a:spcPts val="2400"/>
              </a:lnSpc>
              <a:spcBef>
                <a:spcPts val="620"/>
              </a:spcBef>
            </a:pPr>
            <a:r>
              <a:rPr sz="2500" b="1" spc="-150" dirty="0">
                <a:solidFill>
                  <a:srgbClr val="FFBF00"/>
                </a:solidFill>
                <a:latin typeface="Arial"/>
                <a:cs typeface="Arial"/>
              </a:rPr>
              <a:t>MOA: </a:t>
            </a:r>
            <a:r>
              <a:rPr sz="2500" spc="-55" dirty="0">
                <a:solidFill>
                  <a:srgbClr val="FFFFFF"/>
                </a:solidFill>
                <a:latin typeface="Arial"/>
                <a:cs typeface="Arial"/>
              </a:rPr>
              <a:t>Inhibits fibrinogen </a:t>
            </a:r>
            <a:r>
              <a:rPr sz="2500" spc="-235" dirty="0">
                <a:solidFill>
                  <a:srgbClr val="FFFFFF"/>
                </a:solidFill>
                <a:latin typeface="Arial"/>
                <a:cs typeface="Arial"/>
              </a:rPr>
              <a:t>as </a:t>
            </a:r>
            <a:r>
              <a:rPr sz="2500" spc="-35" dirty="0">
                <a:solidFill>
                  <a:srgbClr val="FFFFFF"/>
                </a:solidFill>
                <a:latin typeface="Arial"/>
                <a:cs typeface="Arial"/>
              </a:rPr>
              <a:t>well </a:t>
            </a:r>
            <a:r>
              <a:rPr sz="2500" spc="-235" dirty="0">
                <a:solidFill>
                  <a:srgbClr val="FFFFFF"/>
                </a:solidFill>
                <a:latin typeface="Arial"/>
                <a:cs typeface="Arial"/>
              </a:rPr>
              <a:t>as </a:t>
            </a:r>
            <a:r>
              <a:rPr sz="2500" spc="-295" dirty="0">
                <a:solidFill>
                  <a:srgbClr val="FFFFFF"/>
                </a:solidFill>
                <a:latin typeface="Arial"/>
                <a:cs typeface="Arial"/>
              </a:rPr>
              <a:t>ADP </a:t>
            </a:r>
            <a:r>
              <a:rPr sz="2500" spc="-95" dirty="0">
                <a:solidFill>
                  <a:srgbClr val="FFFFFF"/>
                </a:solidFill>
                <a:latin typeface="Arial"/>
                <a:cs typeface="Arial"/>
              </a:rPr>
              <a:t>induced </a:t>
            </a:r>
            <a:r>
              <a:rPr sz="2500" spc="-35" dirty="0">
                <a:solidFill>
                  <a:srgbClr val="FFFFFF"/>
                </a:solidFill>
                <a:latin typeface="Arial"/>
                <a:cs typeface="Arial"/>
              </a:rPr>
              <a:t>platelet  </a:t>
            </a:r>
            <a:r>
              <a:rPr sz="2500" spc="-105" dirty="0">
                <a:solidFill>
                  <a:srgbClr val="FFFFFF"/>
                </a:solidFill>
                <a:latin typeface="Arial"/>
                <a:cs typeface="Arial"/>
              </a:rPr>
              <a:t>aggregation</a:t>
            </a:r>
            <a:endParaRPr sz="2500">
              <a:latin typeface="Arial"/>
              <a:cs typeface="Arial"/>
            </a:endParaRPr>
          </a:p>
          <a:p>
            <a:pPr marL="412750" marR="229235" indent="-285750">
              <a:lnSpc>
                <a:spcPct val="79500"/>
              </a:lnSpc>
              <a:spcBef>
                <a:spcPts val="580"/>
              </a:spcBef>
              <a:buChar char="–"/>
              <a:tabLst>
                <a:tab pos="412115" algn="l"/>
                <a:tab pos="412750" algn="l"/>
              </a:tabLst>
            </a:pPr>
            <a:r>
              <a:rPr sz="2200" spc="-160" dirty="0">
                <a:solidFill>
                  <a:srgbClr val="FFFFFF"/>
                </a:solidFill>
                <a:latin typeface="Arial"/>
                <a:cs typeface="Arial"/>
              </a:rPr>
              <a:t>Gi </a:t>
            </a:r>
            <a:r>
              <a:rPr sz="2200" spc="-85" dirty="0">
                <a:solidFill>
                  <a:srgbClr val="FFFFFF"/>
                </a:solidFill>
                <a:latin typeface="Arial"/>
                <a:cs typeface="Arial"/>
              </a:rPr>
              <a:t>coupled </a:t>
            </a:r>
            <a:r>
              <a:rPr sz="2200" spc="-195" dirty="0">
                <a:solidFill>
                  <a:srgbClr val="00AFEF"/>
                </a:solidFill>
                <a:latin typeface="Arial"/>
                <a:cs typeface="Arial"/>
              </a:rPr>
              <a:t>P2Y</a:t>
            </a:r>
            <a:r>
              <a:rPr sz="1200" spc="-195" dirty="0">
                <a:solidFill>
                  <a:srgbClr val="00AFEF"/>
                </a:solidFill>
                <a:latin typeface="Arial"/>
                <a:cs typeface="Arial"/>
              </a:rPr>
              <a:t>12 </a:t>
            </a:r>
            <a:r>
              <a:rPr sz="2200" spc="-190" dirty="0">
                <a:solidFill>
                  <a:srgbClr val="00AFEF"/>
                </a:solidFill>
                <a:latin typeface="Arial"/>
                <a:cs typeface="Arial"/>
              </a:rPr>
              <a:t>(P2Y</a:t>
            </a:r>
            <a:r>
              <a:rPr sz="1200" spc="-190" dirty="0">
                <a:solidFill>
                  <a:srgbClr val="00AFEF"/>
                </a:solidFill>
                <a:latin typeface="Arial"/>
                <a:cs typeface="Arial"/>
              </a:rPr>
              <a:t>AC</a:t>
            </a:r>
            <a:r>
              <a:rPr sz="2200" spc="-190" dirty="0">
                <a:solidFill>
                  <a:srgbClr val="00AFEF"/>
                </a:solidFill>
                <a:latin typeface="Arial"/>
                <a:cs typeface="Arial"/>
              </a:rPr>
              <a:t>) </a:t>
            </a:r>
            <a:r>
              <a:rPr sz="2200" spc="-65" dirty="0">
                <a:solidFill>
                  <a:srgbClr val="FFFFFF"/>
                </a:solidFill>
                <a:latin typeface="Arial"/>
                <a:cs typeface="Arial"/>
              </a:rPr>
              <a:t>purinergic </a:t>
            </a:r>
            <a:r>
              <a:rPr sz="2200" spc="-75" dirty="0">
                <a:solidFill>
                  <a:srgbClr val="FFFFFF"/>
                </a:solidFill>
                <a:latin typeface="Arial"/>
                <a:cs typeface="Arial"/>
              </a:rPr>
              <a:t>receptors </a:t>
            </a:r>
            <a:r>
              <a:rPr sz="2200" spc="-70" dirty="0">
                <a:solidFill>
                  <a:srgbClr val="FFFFFF"/>
                </a:solidFill>
                <a:latin typeface="Arial"/>
                <a:cs typeface="Arial"/>
              </a:rPr>
              <a:t>mediate </a:t>
            </a:r>
            <a:r>
              <a:rPr sz="2200" spc="-85" dirty="0">
                <a:solidFill>
                  <a:srgbClr val="FFFFFF"/>
                </a:solidFill>
                <a:latin typeface="Arial"/>
                <a:cs typeface="Arial"/>
              </a:rPr>
              <a:t>adeylyl  </a:t>
            </a:r>
            <a:r>
              <a:rPr sz="2200" spc="-145" dirty="0">
                <a:solidFill>
                  <a:srgbClr val="FFFFFF"/>
                </a:solidFill>
                <a:latin typeface="Arial"/>
                <a:cs typeface="Arial"/>
              </a:rPr>
              <a:t>cyclase </a:t>
            </a:r>
            <a:r>
              <a:rPr sz="2200" spc="-20" dirty="0">
                <a:solidFill>
                  <a:srgbClr val="FFFFFF"/>
                </a:solidFill>
                <a:latin typeface="Arial"/>
                <a:cs typeface="Arial"/>
              </a:rPr>
              <a:t>inhibition </a:t>
            </a:r>
            <a:r>
              <a:rPr sz="2200" spc="-95" dirty="0">
                <a:solidFill>
                  <a:srgbClr val="FFFFFF"/>
                </a:solidFill>
                <a:latin typeface="Arial"/>
                <a:cs typeface="Arial"/>
              </a:rPr>
              <a:t>due </a:t>
            </a:r>
            <a:r>
              <a:rPr sz="2200" spc="25" dirty="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2200" spc="-260" dirty="0">
                <a:solidFill>
                  <a:srgbClr val="FFFFFF"/>
                </a:solidFill>
                <a:latin typeface="Arial"/>
                <a:cs typeface="Arial"/>
              </a:rPr>
              <a:t>ADP </a:t>
            </a:r>
            <a:r>
              <a:rPr sz="2200" spc="-130" dirty="0">
                <a:solidFill>
                  <a:srgbClr val="FFFFFF"/>
                </a:solidFill>
                <a:latin typeface="Arial"/>
                <a:cs typeface="Arial"/>
              </a:rPr>
              <a:t>– </a:t>
            </a:r>
            <a:r>
              <a:rPr sz="2200" spc="-90" dirty="0">
                <a:solidFill>
                  <a:srgbClr val="FFFFFF"/>
                </a:solidFill>
                <a:latin typeface="Arial"/>
                <a:cs typeface="Arial"/>
              </a:rPr>
              <a:t>blocked</a:t>
            </a:r>
            <a:r>
              <a:rPr sz="2200" spc="-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spc="-60" dirty="0">
                <a:solidFill>
                  <a:srgbClr val="FFFFFF"/>
                </a:solidFill>
                <a:latin typeface="Arial"/>
                <a:cs typeface="Arial"/>
              </a:rPr>
              <a:t>irreversibly</a:t>
            </a:r>
            <a:endParaRPr sz="2200">
              <a:latin typeface="Arial"/>
              <a:cs typeface="Arial"/>
            </a:endParaRPr>
          </a:p>
          <a:p>
            <a:pPr marL="412750" indent="-285750">
              <a:lnSpc>
                <a:spcPct val="100000"/>
              </a:lnSpc>
              <a:spcBef>
                <a:spcPts val="20"/>
              </a:spcBef>
              <a:buChar char="–"/>
              <a:tabLst>
                <a:tab pos="412115" algn="l"/>
                <a:tab pos="412750" algn="l"/>
              </a:tabLst>
            </a:pPr>
            <a:r>
              <a:rPr sz="2200" spc="-120" dirty="0">
                <a:solidFill>
                  <a:srgbClr val="FFFFFF"/>
                </a:solidFill>
                <a:latin typeface="Arial"/>
                <a:cs typeface="Arial"/>
              </a:rPr>
              <a:t>No </a:t>
            </a:r>
            <a:r>
              <a:rPr sz="2200" spc="-40" dirty="0">
                <a:solidFill>
                  <a:srgbClr val="FFFFFF"/>
                </a:solidFill>
                <a:latin typeface="Arial"/>
                <a:cs typeface="Arial"/>
              </a:rPr>
              <a:t>effect </a:t>
            </a:r>
            <a:r>
              <a:rPr sz="2200" spc="-70" dirty="0">
                <a:solidFill>
                  <a:srgbClr val="FFFFFF"/>
                </a:solidFill>
                <a:latin typeface="Arial"/>
                <a:cs typeface="Arial"/>
              </a:rPr>
              <a:t>on</a:t>
            </a:r>
            <a:r>
              <a:rPr sz="2200" spc="-2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spc="-229" dirty="0">
                <a:solidFill>
                  <a:srgbClr val="FFFFFF"/>
                </a:solidFill>
                <a:latin typeface="Arial"/>
                <a:cs typeface="Arial"/>
              </a:rPr>
              <a:t>TXA2</a:t>
            </a:r>
            <a:endParaRPr sz="2200">
              <a:latin typeface="Arial"/>
              <a:cs typeface="Arial"/>
            </a:endParaRPr>
          </a:p>
          <a:p>
            <a:pPr marL="412750" marR="236854" indent="-285750">
              <a:lnSpc>
                <a:spcPct val="79900"/>
              </a:lnSpc>
              <a:spcBef>
                <a:spcPts val="550"/>
              </a:spcBef>
              <a:buChar char="–"/>
              <a:tabLst>
                <a:tab pos="412115" algn="l"/>
                <a:tab pos="412750" algn="l"/>
              </a:tabLst>
            </a:pPr>
            <a:r>
              <a:rPr sz="2200" spc="-65" dirty="0">
                <a:solidFill>
                  <a:srgbClr val="FFFFFF"/>
                </a:solidFill>
                <a:latin typeface="Arial"/>
                <a:cs typeface="Arial"/>
              </a:rPr>
              <a:t>Irreversible </a:t>
            </a:r>
            <a:r>
              <a:rPr sz="2200" spc="-100" dirty="0">
                <a:solidFill>
                  <a:srgbClr val="FFFFFF"/>
                </a:solidFill>
                <a:latin typeface="Arial"/>
                <a:cs typeface="Arial"/>
              </a:rPr>
              <a:t>blockade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2200" spc="-235" dirty="0">
                <a:solidFill>
                  <a:srgbClr val="00AFEF"/>
                </a:solidFill>
                <a:latin typeface="Arial"/>
                <a:cs typeface="Arial"/>
              </a:rPr>
              <a:t>P2Y</a:t>
            </a:r>
            <a:r>
              <a:rPr sz="1200" spc="-235" dirty="0">
                <a:solidFill>
                  <a:srgbClr val="00AFEF"/>
                </a:solidFill>
                <a:latin typeface="Arial"/>
                <a:cs typeface="Arial"/>
              </a:rPr>
              <a:t>AC </a:t>
            </a:r>
            <a:r>
              <a:rPr sz="1200" spc="-70" dirty="0">
                <a:solidFill>
                  <a:srgbClr val="FFFFFF"/>
                </a:solidFill>
                <a:latin typeface="Arial"/>
                <a:cs typeface="Arial"/>
              </a:rPr>
              <a:t>– </a:t>
            </a:r>
            <a:r>
              <a:rPr sz="2200" spc="-35" dirty="0">
                <a:solidFill>
                  <a:srgbClr val="FFFFFF"/>
                </a:solidFill>
                <a:latin typeface="Arial"/>
                <a:cs typeface="Arial"/>
              </a:rPr>
              <a:t>platelet </a:t>
            </a:r>
            <a:r>
              <a:rPr sz="2200" spc="-25" dirty="0">
                <a:solidFill>
                  <a:srgbClr val="FFFFFF"/>
                </a:solidFill>
                <a:latin typeface="Arial"/>
                <a:cs typeface="Arial"/>
              </a:rPr>
              <a:t>inhibiton </a:t>
            </a:r>
            <a:r>
              <a:rPr sz="2200" spc="-95" dirty="0">
                <a:solidFill>
                  <a:srgbClr val="FFFFFF"/>
                </a:solidFill>
                <a:latin typeface="Arial"/>
                <a:cs typeface="Arial"/>
              </a:rPr>
              <a:t>cumulates</a:t>
            </a:r>
            <a:r>
              <a:rPr sz="2200" spc="-4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spc="-130" dirty="0">
                <a:solidFill>
                  <a:srgbClr val="FFFFFF"/>
                </a:solidFill>
                <a:latin typeface="Arial"/>
                <a:cs typeface="Arial"/>
              </a:rPr>
              <a:t>–  </a:t>
            </a:r>
            <a:r>
              <a:rPr sz="2200" spc="-70" dirty="0">
                <a:solidFill>
                  <a:srgbClr val="FFFFFF"/>
                </a:solidFill>
                <a:latin typeface="Arial"/>
                <a:cs typeface="Arial"/>
              </a:rPr>
              <a:t>effects </a:t>
            </a:r>
            <a:r>
              <a:rPr sz="2200" spc="-100" dirty="0">
                <a:solidFill>
                  <a:srgbClr val="FFFFFF"/>
                </a:solidFill>
                <a:latin typeface="Arial"/>
                <a:cs typeface="Arial"/>
              </a:rPr>
              <a:t>appear </a:t>
            </a:r>
            <a:r>
              <a:rPr sz="2200" spc="-35" dirty="0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sz="2200" spc="-100" dirty="0">
                <a:solidFill>
                  <a:srgbClr val="FFFFFF"/>
                </a:solidFill>
                <a:latin typeface="Arial"/>
                <a:cs typeface="Arial"/>
              </a:rPr>
              <a:t>8-10</a:t>
            </a:r>
            <a:r>
              <a:rPr sz="2200" spc="-2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spc="-150" dirty="0">
                <a:solidFill>
                  <a:srgbClr val="FFFFFF"/>
                </a:solidFill>
                <a:latin typeface="Arial"/>
                <a:cs typeface="Arial"/>
              </a:rPr>
              <a:t>days</a:t>
            </a:r>
            <a:endParaRPr sz="2200">
              <a:latin typeface="Arial"/>
              <a:cs typeface="Arial"/>
            </a:endParaRPr>
          </a:p>
          <a:p>
            <a:pPr marL="12700" marR="375920">
              <a:lnSpc>
                <a:spcPts val="2400"/>
              </a:lnSpc>
              <a:spcBef>
                <a:spcPts val="600"/>
              </a:spcBef>
            </a:pPr>
            <a:r>
              <a:rPr sz="2500" b="1" spc="-254" dirty="0">
                <a:solidFill>
                  <a:srgbClr val="FFBF00"/>
                </a:solidFill>
                <a:latin typeface="Arial"/>
                <a:cs typeface="Arial"/>
              </a:rPr>
              <a:t>Uses: </a:t>
            </a:r>
            <a:r>
              <a:rPr sz="2500" spc="-114" dirty="0">
                <a:solidFill>
                  <a:srgbClr val="FFFFFF"/>
                </a:solidFill>
                <a:latin typeface="Arial"/>
                <a:cs typeface="Arial"/>
              </a:rPr>
              <a:t>Stroke </a:t>
            </a:r>
            <a:r>
              <a:rPr sz="2500" spc="-60" dirty="0">
                <a:solidFill>
                  <a:srgbClr val="FFFFFF"/>
                </a:solidFill>
                <a:latin typeface="Arial"/>
                <a:cs typeface="Arial"/>
              </a:rPr>
              <a:t>prevention, </a:t>
            </a:r>
            <a:r>
              <a:rPr sz="2500" spc="-175" dirty="0">
                <a:solidFill>
                  <a:srgbClr val="FFFFFF"/>
                </a:solidFill>
                <a:latin typeface="Arial"/>
                <a:cs typeface="Arial"/>
              </a:rPr>
              <a:t>TIA, </a:t>
            </a:r>
            <a:r>
              <a:rPr sz="2500" spc="5" dirty="0">
                <a:solidFill>
                  <a:srgbClr val="FFFFFF"/>
                </a:solidFill>
                <a:latin typeface="Arial"/>
                <a:cs typeface="Arial"/>
              </a:rPr>
              <a:t>intermittent </a:t>
            </a:r>
            <a:r>
              <a:rPr sz="2500" spc="-80" dirty="0">
                <a:solidFill>
                  <a:srgbClr val="FFFFFF"/>
                </a:solidFill>
                <a:latin typeface="Arial"/>
                <a:cs typeface="Arial"/>
              </a:rPr>
              <a:t>claudication,  </a:t>
            </a:r>
            <a:r>
              <a:rPr sz="2500" spc="-95" dirty="0">
                <a:solidFill>
                  <a:srgbClr val="FFFFFF"/>
                </a:solidFill>
                <a:latin typeface="Arial"/>
                <a:cs typeface="Arial"/>
              </a:rPr>
              <a:t>unstable </a:t>
            </a:r>
            <a:r>
              <a:rPr sz="2500" spc="-120" dirty="0">
                <a:solidFill>
                  <a:srgbClr val="FFFFFF"/>
                </a:solidFill>
                <a:latin typeface="Arial"/>
                <a:cs typeface="Arial"/>
              </a:rPr>
              <a:t>angina, </a:t>
            </a:r>
            <a:r>
              <a:rPr sz="2500" spc="-85" dirty="0">
                <a:solidFill>
                  <a:srgbClr val="FFFFFF"/>
                </a:solidFill>
                <a:latin typeface="Arial"/>
                <a:cs typeface="Arial"/>
              </a:rPr>
              <a:t>coronary </a:t>
            </a:r>
            <a:r>
              <a:rPr sz="2500" spc="-160" dirty="0">
                <a:solidFill>
                  <a:srgbClr val="FFFFFF"/>
                </a:solidFill>
                <a:latin typeface="Arial"/>
                <a:cs typeface="Arial"/>
              </a:rPr>
              <a:t>bypass, </a:t>
            </a:r>
            <a:r>
              <a:rPr sz="2500" spc="-55" dirty="0">
                <a:solidFill>
                  <a:srgbClr val="FFFFFF"/>
                </a:solidFill>
                <a:latin typeface="Arial"/>
                <a:cs typeface="Arial"/>
              </a:rPr>
              <a:t>prevention </a:t>
            </a:r>
            <a:r>
              <a:rPr sz="2500" spc="-5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2500" spc="-3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500" spc="-10" dirty="0">
                <a:solidFill>
                  <a:srgbClr val="FFFFFF"/>
                </a:solidFill>
                <a:latin typeface="Arial"/>
                <a:cs typeface="Arial"/>
              </a:rPr>
              <a:t>MI</a:t>
            </a:r>
            <a:endParaRPr sz="2500">
              <a:latin typeface="Arial"/>
              <a:cs typeface="Arial"/>
            </a:endParaRPr>
          </a:p>
          <a:p>
            <a:pPr marL="12700" marR="5080">
              <a:lnSpc>
                <a:spcPts val="2400"/>
              </a:lnSpc>
              <a:spcBef>
                <a:spcPts val="620"/>
              </a:spcBef>
              <a:tabLst>
                <a:tab pos="4451985" algn="l"/>
              </a:tabLst>
            </a:pPr>
            <a:r>
              <a:rPr sz="2500" b="1" spc="-229" dirty="0">
                <a:solidFill>
                  <a:srgbClr val="E36B09"/>
                </a:solidFill>
                <a:latin typeface="Arial"/>
                <a:cs typeface="Arial"/>
              </a:rPr>
              <a:t>Serious </a:t>
            </a:r>
            <a:r>
              <a:rPr sz="2500" b="1" spc="-335" dirty="0">
                <a:solidFill>
                  <a:srgbClr val="E36B09"/>
                </a:solidFill>
                <a:latin typeface="Arial"/>
                <a:cs typeface="Arial"/>
              </a:rPr>
              <a:t>ADRs </a:t>
            </a:r>
            <a:r>
              <a:rPr sz="2500" spc="-150" dirty="0">
                <a:solidFill>
                  <a:srgbClr val="FFFFFF"/>
                </a:solidFill>
                <a:latin typeface="Arial"/>
                <a:cs typeface="Arial"/>
              </a:rPr>
              <a:t>– </a:t>
            </a:r>
            <a:r>
              <a:rPr sz="2500" spc="-114" dirty="0">
                <a:solidFill>
                  <a:srgbClr val="FFFFFF"/>
                </a:solidFill>
                <a:latin typeface="Arial"/>
                <a:cs typeface="Arial"/>
              </a:rPr>
              <a:t>Bleeding, </a:t>
            </a:r>
            <a:r>
              <a:rPr sz="2500" spc="-65" dirty="0">
                <a:solidFill>
                  <a:srgbClr val="FFFFFF"/>
                </a:solidFill>
                <a:latin typeface="Arial"/>
                <a:cs typeface="Arial"/>
              </a:rPr>
              <a:t>neutropenia, </a:t>
            </a:r>
            <a:r>
              <a:rPr sz="2500" spc="-120" dirty="0">
                <a:solidFill>
                  <a:srgbClr val="FFFFFF"/>
                </a:solidFill>
                <a:latin typeface="Arial"/>
                <a:cs typeface="Arial"/>
              </a:rPr>
              <a:t>hamolysis,  </a:t>
            </a:r>
            <a:r>
              <a:rPr sz="2500" spc="-65" dirty="0">
                <a:solidFill>
                  <a:srgbClr val="FFFFFF"/>
                </a:solidFill>
                <a:latin typeface="Arial"/>
                <a:cs typeface="Arial"/>
              </a:rPr>
              <a:t>thrombocytopenia </a:t>
            </a:r>
            <a:r>
              <a:rPr sz="2500" spc="-120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2500" spc="-1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500" spc="-95" dirty="0">
                <a:solidFill>
                  <a:srgbClr val="FFFFFF"/>
                </a:solidFill>
                <a:latin typeface="Arial"/>
                <a:cs typeface="Arial"/>
              </a:rPr>
              <a:t>jaundice</a:t>
            </a:r>
            <a:r>
              <a:rPr sz="2500" spc="-1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500" spc="-70" dirty="0">
                <a:solidFill>
                  <a:srgbClr val="FFFFFF"/>
                </a:solidFill>
                <a:latin typeface="Arial"/>
                <a:cs typeface="Arial"/>
              </a:rPr>
              <a:t>-	</a:t>
            </a:r>
            <a:r>
              <a:rPr sz="2500" spc="-100" dirty="0">
                <a:solidFill>
                  <a:srgbClr val="00AFEF"/>
                </a:solidFill>
                <a:latin typeface="Arial"/>
                <a:cs typeface="Arial"/>
              </a:rPr>
              <a:t>replaced </a:t>
            </a:r>
            <a:r>
              <a:rPr sz="2500" spc="-105" dirty="0">
                <a:solidFill>
                  <a:srgbClr val="00AFEF"/>
                </a:solidFill>
                <a:latin typeface="Arial"/>
                <a:cs typeface="Arial"/>
              </a:rPr>
              <a:t>by</a:t>
            </a:r>
            <a:r>
              <a:rPr sz="2500" spc="-220" dirty="0">
                <a:solidFill>
                  <a:srgbClr val="00AFEF"/>
                </a:solidFill>
                <a:latin typeface="Arial"/>
                <a:cs typeface="Arial"/>
              </a:rPr>
              <a:t> </a:t>
            </a:r>
            <a:r>
              <a:rPr sz="2500" spc="-100" dirty="0">
                <a:solidFill>
                  <a:srgbClr val="FFBF00"/>
                </a:solidFill>
                <a:latin typeface="Arial"/>
                <a:cs typeface="Arial"/>
              </a:rPr>
              <a:t>Clopidogrel</a:t>
            </a:r>
            <a:endParaRPr sz="25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04519" y="497840"/>
            <a:ext cx="793115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0" dirty="0"/>
              <a:t>Antithrombotic </a:t>
            </a:r>
            <a:r>
              <a:rPr spc="-215" dirty="0"/>
              <a:t>drugs </a:t>
            </a:r>
            <a:r>
              <a:rPr spc="-120" dirty="0"/>
              <a:t>-</a:t>
            </a:r>
            <a:r>
              <a:rPr spc="-409" dirty="0"/>
              <a:t> </a:t>
            </a:r>
            <a:r>
              <a:rPr spc="-170" dirty="0">
                <a:solidFill>
                  <a:srgbClr val="FFBF00"/>
                </a:solidFill>
              </a:rPr>
              <a:t>Clopidogrel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2463800"/>
            <a:ext cx="123825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dirty="0">
                <a:solidFill>
                  <a:srgbClr val="FFBF00"/>
                </a:solidFill>
                <a:latin typeface="Arial"/>
                <a:cs typeface="Arial"/>
              </a:rPr>
              <a:t>•</a:t>
            </a:r>
            <a:endParaRPr sz="2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3068320"/>
            <a:ext cx="123825" cy="6985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2200" dirty="0">
                <a:solidFill>
                  <a:srgbClr val="FFBF00"/>
                </a:solidFill>
                <a:latin typeface="Arial"/>
                <a:cs typeface="Arial"/>
              </a:rPr>
              <a:t>•</a:t>
            </a:r>
            <a:endParaRPr sz="2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4908550"/>
            <a:ext cx="123825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dirty="0">
                <a:solidFill>
                  <a:srgbClr val="FFBF00"/>
                </a:solidFill>
                <a:latin typeface="Arial"/>
                <a:cs typeface="Arial"/>
              </a:rPr>
              <a:t>•</a:t>
            </a:r>
            <a:endParaRPr sz="2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5514340"/>
            <a:ext cx="123825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dirty="0">
                <a:solidFill>
                  <a:srgbClr val="FFBF00"/>
                </a:solidFill>
                <a:latin typeface="Arial"/>
                <a:cs typeface="Arial"/>
              </a:rPr>
              <a:t>•</a:t>
            </a:r>
            <a:endParaRPr sz="220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80010" rIns="0" bIns="0" rtlCol="0">
            <a:spAutoFit/>
          </a:bodyPr>
          <a:lstStyle/>
          <a:p>
            <a:pPr marL="355600" marR="758190" indent="-342900">
              <a:lnSpc>
                <a:spcPct val="79900"/>
              </a:lnSpc>
              <a:spcBef>
                <a:spcPts val="630"/>
              </a:spcBef>
              <a:buChar char="•"/>
              <a:tabLst>
                <a:tab pos="354965" algn="l"/>
                <a:tab pos="355600" algn="l"/>
              </a:tabLst>
            </a:pPr>
            <a:r>
              <a:rPr sz="2200" spc="-95" dirty="0"/>
              <a:t>Similar </a:t>
            </a:r>
            <a:r>
              <a:rPr sz="2200" spc="-145" dirty="0"/>
              <a:t>MOA </a:t>
            </a:r>
            <a:r>
              <a:rPr sz="2200" spc="30" dirty="0"/>
              <a:t>to </a:t>
            </a:r>
            <a:r>
              <a:rPr sz="2200" spc="-80" dirty="0"/>
              <a:t>Ticlodipine </a:t>
            </a:r>
            <a:r>
              <a:rPr sz="2200" spc="-130" dirty="0"/>
              <a:t>– </a:t>
            </a:r>
            <a:r>
              <a:rPr sz="2200" spc="-60" dirty="0"/>
              <a:t>irreversible </a:t>
            </a:r>
            <a:r>
              <a:rPr sz="2200" spc="-100" dirty="0"/>
              <a:t>blockade </a:t>
            </a:r>
            <a:r>
              <a:rPr sz="2200" spc="-5" dirty="0"/>
              <a:t>of</a:t>
            </a:r>
            <a:r>
              <a:rPr sz="2200" spc="-390" dirty="0"/>
              <a:t> </a:t>
            </a:r>
            <a:r>
              <a:rPr sz="2200" spc="-35" dirty="0"/>
              <a:t>platelet  function</a:t>
            </a:r>
            <a:endParaRPr sz="2200"/>
          </a:p>
          <a:p>
            <a:pPr marL="469900">
              <a:lnSpc>
                <a:spcPct val="100000"/>
              </a:lnSpc>
              <a:spcBef>
                <a:spcPts val="20"/>
              </a:spcBef>
              <a:tabLst>
                <a:tab pos="755015" algn="l"/>
              </a:tabLst>
            </a:pPr>
            <a:r>
              <a:rPr sz="3000" baseline="2777" dirty="0"/>
              <a:t>–	</a:t>
            </a:r>
            <a:r>
              <a:rPr sz="2000" spc="-125" dirty="0"/>
              <a:t>Safer </a:t>
            </a:r>
            <a:r>
              <a:rPr sz="2000" spc="-95" dirty="0"/>
              <a:t>and </a:t>
            </a:r>
            <a:r>
              <a:rPr sz="2000" spc="-10" dirty="0"/>
              <a:t>better </a:t>
            </a:r>
            <a:r>
              <a:rPr sz="2000" spc="-30" dirty="0"/>
              <a:t>tolerated </a:t>
            </a:r>
            <a:r>
              <a:rPr sz="2000" spc="-45" dirty="0"/>
              <a:t>than</a:t>
            </a:r>
            <a:r>
              <a:rPr sz="2000" spc="-250" dirty="0"/>
              <a:t> </a:t>
            </a:r>
            <a:r>
              <a:rPr sz="2000" spc="-70" dirty="0"/>
              <a:t>Ticlodipine</a:t>
            </a:r>
            <a:endParaRPr sz="2000"/>
          </a:p>
          <a:p>
            <a:pPr marL="355600" marR="1069340">
              <a:lnSpc>
                <a:spcPct val="79500"/>
              </a:lnSpc>
              <a:spcBef>
                <a:spcPts val="560"/>
              </a:spcBef>
            </a:pPr>
            <a:r>
              <a:rPr spc="-125" dirty="0">
                <a:solidFill>
                  <a:srgbClr val="FFBF00"/>
                </a:solidFill>
              </a:rPr>
              <a:t>Advantages </a:t>
            </a:r>
            <a:r>
              <a:rPr spc="-70" dirty="0"/>
              <a:t>over </a:t>
            </a:r>
            <a:r>
              <a:rPr spc="-75" dirty="0">
                <a:solidFill>
                  <a:srgbClr val="00AFEF"/>
                </a:solidFill>
              </a:rPr>
              <a:t>Aspirin </a:t>
            </a:r>
            <a:r>
              <a:rPr spc="-30" dirty="0"/>
              <a:t>in </a:t>
            </a:r>
            <a:r>
              <a:rPr spc="-125" dirty="0">
                <a:solidFill>
                  <a:srgbClr val="F9BF8F"/>
                </a:solidFill>
              </a:rPr>
              <a:t>Ischaemia </a:t>
            </a:r>
            <a:r>
              <a:rPr spc="-130" dirty="0"/>
              <a:t>– </a:t>
            </a:r>
            <a:r>
              <a:rPr spc="-40" dirty="0"/>
              <a:t>lower </a:t>
            </a:r>
            <a:r>
              <a:rPr spc="-95" dirty="0"/>
              <a:t>incidence</a:t>
            </a:r>
            <a:r>
              <a:rPr spc="-380" dirty="0"/>
              <a:t> </a:t>
            </a:r>
            <a:r>
              <a:rPr spc="-10" dirty="0"/>
              <a:t>of  </a:t>
            </a:r>
            <a:r>
              <a:rPr spc="-120" dirty="0"/>
              <a:t>ischaemic</a:t>
            </a:r>
            <a:r>
              <a:rPr spc="-140" dirty="0"/>
              <a:t> </a:t>
            </a:r>
            <a:r>
              <a:rPr spc="-100" dirty="0"/>
              <a:t>events</a:t>
            </a:r>
          </a:p>
          <a:p>
            <a:pPr marL="355600">
              <a:lnSpc>
                <a:spcPct val="100000"/>
              </a:lnSpc>
              <a:spcBef>
                <a:spcPts val="20"/>
              </a:spcBef>
            </a:pPr>
            <a:r>
              <a:rPr spc="-114" dirty="0"/>
              <a:t>Synergistic </a:t>
            </a:r>
            <a:r>
              <a:rPr spc="-60" dirty="0"/>
              <a:t>action </a:t>
            </a:r>
            <a:r>
              <a:rPr spc="10" dirty="0"/>
              <a:t>with </a:t>
            </a:r>
            <a:r>
              <a:rPr spc="-75" dirty="0">
                <a:solidFill>
                  <a:srgbClr val="00AFEF"/>
                </a:solidFill>
              </a:rPr>
              <a:t>aspirin </a:t>
            </a:r>
            <a:r>
              <a:rPr spc="-130" dirty="0"/>
              <a:t>– </a:t>
            </a:r>
            <a:r>
              <a:rPr spc="-55" dirty="0"/>
              <a:t>prevention </a:t>
            </a:r>
            <a:r>
              <a:rPr spc="-5" dirty="0"/>
              <a:t>of</a:t>
            </a:r>
            <a:r>
              <a:rPr spc="-385" dirty="0"/>
              <a:t> </a:t>
            </a:r>
            <a:r>
              <a:rPr spc="-125" dirty="0">
                <a:solidFill>
                  <a:srgbClr val="F9BF8F"/>
                </a:solidFill>
              </a:rPr>
              <a:t>Ischaemic </a:t>
            </a:r>
            <a:r>
              <a:rPr spc="-120" dirty="0"/>
              <a:t>episodes</a:t>
            </a:r>
          </a:p>
          <a:p>
            <a:pPr marL="355600">
              <a:lnSpc>
                <a:spcPct val="100000"/>
              </a:lnSpc>
              <a:spcBef>
                <a:spcPts val="20"/>
              </a:spcBef>
            </a:pPr>
            <a:r>
              <a:rPr b="1" spc="-180" dirty="0">
                <a:solidFill>
                  <a:srgbClr val="FFBF00"/>
                </a:solidFill>
                <a:latin typeface="Arial"/>
                <a:cs typeface="Arial"/>
              </a:rPr>
              <a:t>Kinetics: </a:t>
            </a:r>
            <a:r>
              <a:rPr spc="-100" dirty="0"/>
              <a:t>Prodrug </a:t>
            </a:r>
            <a:r>
              <a:rPr spc="-60" dirty="0"/>
              <a:t>like </a:t>
            </a:r>
            <a:r>
              <a:rPr spc="-80" dirty="0"/>
              <a:t>Ticlodipine, </a:t>
            </a:r>
            <a:r>
              <a:rPr spc="-204" dirty="0"/>
              <a:t>50% </a:t>
            </a:r>
            <a:r>
              <a:rPr spc="-100" dirty="0"/>
              <a:t>absorbed</a:t>
            </a:r>
            <a:r>
              <a:rPr spc="-95" dirty="0"/>
              <a:t> </a:t>
            </a:r>
            <a:r>
              <a:rPr spc="-50" dirty="0"/>
              <a:t>orally</a:t>
            </a:r>
          </a:p>
          <a:p>
            <a:pPr marL="755650" indent="-285750">
              <a:lnSpc>
                <a:spcPct val="100000"/>
              </a:lnSpc>
              <a:spcBef>
                <a:spcPts val="20"/>
              </a:spcBef>
              <a:buChar char="–"/>
              <a:tabLst>
                <a:tab pos="755015" algn="l"/>
                <a:tab pos="755650" algn="l"/>
              </a:tabLst>
            </a:pPr>
            <a:r>
              <a:rPr sz="2000" spc="-100" dirty="0"/>
              <a:t>Only </a:t>
            </a:r>
            <a:r>
              <a:rPr sz="2000" spc="-155" dirty="0"/>
              <a:t>a </a:t>
            </a:r>
            <a:r>
              <a:rPr sz="2000" spc="-30" dirty="0"/>
              <a:t>fraction </a:t>
            </a:r>
            <a:r>
              <a:rPr sz="2000" spc="-65" dirty="0"/>
              <a:t>slowly </a:t>
            </a:r>
            <a:r>
              <a:rPr sz="2000" spc="-60" dirty="0"/>
              <a:t>activated </a:t>
            </a:r>
            <a:r>
              <a:rPr sz="2000" spc="-30" dirty="0"/>
              <a:t>in </a:t>
            </a:r>
            <a:r>
              <a:rPr sz="2000" spc="-40" dirty="0"/>
              <a:t>liver </a:t>
            </a:r>
            <a:r>
              <a:rPr sz="2000" spc="-80" dirty="0"/>
              <a:t>by </a:t>
            </a:r>
            <a:r>
              <a:rPr sz="2000" spc="-250" dirty="0"/>
              <a:t>CYP2C19 </a:t>
            </a:r>
            <a:r>
              <a:rPr sz="2000" spc="-75" dirty="0"/>
              <a:t>slow</a:t>
            </a:r>
            <a:r>
              <a:rPr sz="2000" spc="-320" dirty="0"/>
              <a:t> </a:t>
            </a:r>
            <a:r>
              <a:rPr sz="2000" spc="-75" dirty="0"/>
              <a:t>acting</a:t>
            </a:r>
            <a:endParaRPr sz="2000"/>
          </a:p>
          <a:p>
            <a:pPr marL="755650" marR="821690" indent="-285750">
              <a:lnSpc>
                <a:spcPct val="80000"/>
              </a:lnSpc>
              <a:spcBef>
                <a:spcPts val="500"/>
              </a:spcBef>
              <a:buChar char="–"/>
              <a:tabLst>
                <a:tab pos="755015" algn="l"/>
                <a:tab pos="755650" algn="l"/>
              </a:tabLst>
            </a:pPr>
            <a:r>
              <a:rPr sz="2000" spc="-250" dirty="0"/>
              <a:t>CYP2C19 </a:t>
            </a:r>
            <a:r>
              <a:rPr sz="2000" spc="-120" dirty="0"/>
              <a:t>– </a:t>
            </a:r>
            <a:r>
              <a:rPr sz="2000" spc="-75" dirty="0"/>
              <a:t>genetic </a:t>
            </a:r>
            <a:r>
              <a:rPr sz="2000" spc="-65" dirty="0"/>
              <a:t>polymorphism </a:t>
            </a:r>
            <a:r>
              <a:rPr sz="2000" spc="-55" dirty="0"/>
              <a:t>- </a:t>
            </a:r>
            <a:r>
              <a:rPr sz="2000" spc="-40" dirty="0"/>
              <a:t>interindivdual variability </a:t>
            </a:r>
            <a:r>
              <a:rPr sz="2000" spc="-30" dirty="0"/>
              <a:t>in  antiplatelet</a:t>
            </a:r>
            <a:r>
              <a:rPr sz="2000" spc="-105" dirty="0"/>
              <a:t> </a:t>
            </a:r>
            <a:r>
              <a:rPr sz="2000" spc="-55" dirty="0"/>
              <a:t>action</a:t>
            </a:r>
            <a:endParaRPr sz="2000"/>
          </a:p>
          <a:p>
            <a:pPr marL="755650" indent="-285750">
              <a:lnSpc>
                <a:spcPct val="100000"/>
              </a:lnSpc>
              <a:spcBef>
                <a:spcPts val="10"/>
              </a:spcBef>
              <a:buChar char="–"/>
              <a:tabLst>
                <a:tab pos="755015" algn="l"/>
                <a:tab pos="755650" algn="l"/>
              </a:tabLst>
            </a:pPr>
            <a:r>
              <a:rPr sz="2000" spc="-170" dirty="0"/>
              <a:t>Takes </a:t>
            </a:r>
            <a:r>
              <a:rPr sz="2000" spc="-90" dirty="0"/>
              <a:t>5-7 </a:t>
            </a:r>
            <a:r>
              <a:rPr sz="2000" spc="-135" dirty="0"/>
              <a:t>days </a:t>
            </a:r>
            <a:r>
              <a:rPr sz="2000" spc="5" dirty="0"/>
              <a:t>for</a:t>
            </a:r>
            <a:r>
              <a:rPr sz="2000" spc="-20" dirty="0"/>
              <a:t> </a:t>
            </a:r>
            <a:r>
              <a:rPr sz="2000" spc="-55" dirty="0"/>
              <a:t>action</a:t>
            </a:r>
            <a:endParaRPr sz="2000"/>
          </a:p>
          <a:p>
            <a:pPr marL="355600" marR="5080">
              <a:lnSpc>
                <a:spcPct val="79900"/>
              </a:lnSpc>
              <a:spcBef>
                <a:spcPts val="550"/>
              </a:spcBef>
            </a:pPr>
            <a:r>
              <a:rPr b="1" spc="-265" dirty="0">
                <a:solidFill>
                  <a:srgbClr val="FFBF00"/>
                </a:solidFill>
                <a:latin typeface="Arial"/>
                <a:cs typeface="Arial"/>
              </a:rPr>
              <a:t>ADRs: </a:t>
            </a:r>
            <a:r>
              <a:rPr spc="-110" dirty="0"/>
              <a:t>Bleeding </a:t>
            </a:r>
            <a:r>
              <a:rPr spc="-70" dirty="0"/>
              <a:t>most </a:t>
            </a:r>
            <a:r>
              <a:rPr spc="-90" dirty="0"/>
              <a:t>common, </a:t>
            </a:r>
            <a:r>
              <a:rPr spc="-60" dirty="0"/>
              <a:t>neutropenia </a:t>
            </a:r>
            <a:r>
              <a:rPr spc="-105" dirty="0"/>
              <a:t>and </a:t>
            </a:r>
            <a:r>
              <a:rPr spc="-60" dirty="0"/>
              <a:t>thrombocytopenia  rarely</a:t>
            </a:r>
          </a:p>
          <a:p>
            <a:pPr marL="355600">
              <a:lnSpc>
                <a:spcPct val="100000"/>
              </a:lnSpc>
              <a:spcBef>
                <a:spcPts val="20"/>
              </a:spcBef>
            </a:pPr>
            <a:r>
              <a:rPr b="1" spc="-200" dirty="0">
                <a:solidFill>
                  <a:srgbClr val="FFBF00"/>
                </a:solidFill>
                <a:latin typeface="Arial"/>
                <a:cs typeface="Arial"/>
              </a:rPr>
              <a:t>Dose: </a:t>
            </a:r>
            <a:r>
              <a:rPr spc="-114" dirty="0"/>
              <a:t>75 </a:t>
            </a:r>
            <a:r>
              <a:rPr spc="-140" dirty="0"/>
              <a:t>mg</a:t>
            </a:r>
            <a:r>
              <a:rPr spc="-50" dirty="0"/>
              <a:t> </a:t>
            </a:r>
            <a:r>
              <a:rPr spc="-250" dirty="0"/>
              <a:t>OD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52830" y="497840"/>
            <a:ext cx="702564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80" dirty="0"/>
              <a:t>Antithrombotics </a:t>
            </a:r>
            <a:r>
              <a:rPr spc="-260" dirty="0"/>
              <a:t>– </a:t>
            </a:r>
            <a:r>
              <a:rPr spc="-120" dirty="0"/>
              <a:t>Other</a:t>
            </a:r>
            <a:r>
              <a:rPr spc="-385" dirty="0"/>
              <a:t> </a:t>
            </a:r>
            <a:r>
              <a:rPr spc="-285" dirty="0"/>
              <a:t>Drugs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41779"/>
            <a:ext cx="8065770" cy="4221480"/>
          </a:xfrm>
          <a:prstGeom prst="rect">
            <a:avLst/>
          </a:prstGeom>
        </p:spPr>
        <p:txBody>
          <a:bodyPr vert="horz" wrap="square" lIns="0" tIns="100965" rIns="0" bIns="0" rtlCol="0">
            <a:spAutoFit/>
          </a:bodyPr>
          <a:lstStyle/>
          <a:p>
            <a:pPr marL="355600" marR="1350645" indent="-342900">
              <a:lnSpc>
                <a:spcPts val="2880"/>
              </a:lnSpc>
              <a:spcBef>
                <a:spcPts val="7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b="1" spc="-240" dirty="0">
                <a:solidFill>
                  <a:srgbClr val="FFBF00"/>
                </a:solidFill>
                <a:latin typeface="Arial"/>
                <a:cs typeface="Arial"/>
              </a:rPr>
              <a:t>Prasugrel: </a:t>
            </a:r>
            <a:r>
              <a:rPr sz="3000" spc="-165" dirty="0">
                <a:solidFill>
                  <a:srgbClr val="FFFFFF"/>
                </a:solidFill>
                <a:latin typeface="Arial"/>
                <a:cs typeface="Arial"/>
              </a:rPr>
              <a:t>Faster </a:t>
            </a:r>
            <a:r>
              <a:rPr sz="3000" spc="-145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3000" spc="-25" dirty="0">
                <a:solidFill>
                  <a:srgbClr val="FFFFFF"/>
                </a:solidFill>
                <a:latin typeface="Arial"/>
                <a:cs typeface="Arial"/>
              </a:rPr>
              <a:t>potent </a:t>
            </a:r>
            <a:r>
              <a:rPr sz="3000" spc="-265" dirty="0">
                <a:solidFill>
                  <a:srgbClr val="00AFEF"/>
                </a:solidFill>
                <a:latin typeface="Arial"/>
                <a:cs typeface="Arial"/>
              </a:rPr>
              <a:t>P2Y</a:t>
            </a:r>
            <a:r>
              <a:rPr sz="1500" spc="-265" dirty="0">
                <a:solidFill>
                  <a:srgbClr val="00AFEF"/>
                </a:solidFill>
                <a:latin typeface="Arial"/>
                <a:cs typeface="Arial"/>
              </a:rPr>
              <a:t>12 </a:t>
            </a:r>
            <a:r>
              <a:rPr sz="3000" spc="-250" dirty="0">
                <a:solidFill>
                  <a:srgbClr val="00AFEF"/>
                </a:solidFill>
                <a:latin typeface="Arial"/>
                <a:cs typeface="Arial"/>
              </a:rPr>
              <a:t>(P2Y</a:t>
            </a:r>
            <a:r>
              <a:rPr sz="1500" spc="-250" dirty="0">
                <a:solidFill>
                  <a:srgbClr val="00AFEF"/>
                </a:solidFill>
                <a:latin typeface="Arial"/>
                <a:cs typeface="Arial"/>
              </a:rPr>
              <a:t>AC</a:t>
            </a:r>
            <a:r>
              <a:rPr sz="3000" spc="-250" dirty="0">
                <a:solidFill>
                  <a:srgbClr val="00AFEF"/>
                </a:solidFill>
                <a:latin typeface="Arial"/>
                <a:cs typeface="Arial"/>
              </a:rPr>
              <a:t>) </a:t>
            </a:r>
            <a:r>
              <a:rPr sz="3000" spc="-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spc="-90" dirty="0">
                <a:solidFill>
                  <a:srgbClr val="FFFFFF"/>
                </a:solidFill>
                <a:latin typeface="Arial"/>
                <a:cs typeface="Arial"/>
              </a:rPr>
              <a:t>purinergic </a:t>
            </a:r>
            <a:r>
              <a:rPr sz="3000" spc="-100" dirty="0">
                <a:solidFill>
                  <a:srgbClr val="FFFFFF"/>
                </a:solidFill>
                <a:latin typeface="Arial"/>
                <a:cs typeface="Arial"/>
              </a:rPr>
              <a:t>receptors</a:t>
            </a:r>
            <a:r>
              <a:rPr sz="3000" spc="-2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spc="-140" dirty="0">
                <a:solidFill>
                  <a:srgbClr val="FFFFFF"/>
                </a:solidFill>
                <a:latin typeface="Arial"/>
                <a:cs typeface="Arial"/>
              </a:rPr>
              <a:t>Blocker</a:t>
            </a:r>
            <a:endParaRPr sz="3000">
              <a:latin typeface="Arial"/>
              <a:cs typeface="Arial"/>
            </a:endParaRPr>
          </a:p>
          <a:p>
            <a:pPr marL="355600" marR="5080" indent="-342900">
              <a:lnSpc>
                <a:spcPts val="2880"/>
              </a:lnSpc>
              <a:spcBef>
                <a:spcPts val="740"/>
              </a:spcBef>
              <a:buFont typeface="Arial"/>
              <a:buChar char="•"/>
              <a:tabLst>
                <a:tab pos="354965" algn="l"/>
                <a:tab pos="355600" algn="l"/>
                <a:tab pos="2689225" algn="l"/>
              </a:tabLst>
            </a:pPr>
            <a:r>
              <a:rPr sz="3000" b="1" spc="-145" dirty="0">
                <a:solidFill>
                  <a:srgbClr val="FFBF00"/>
                </a:solidFill>
                <a:latin typeface="Arial"/>
                <a:cs typeface="Arial"/>
              </a:rPr>
              <a:t>Newer</a:t>
            </a:r>
            <a:r>
              <a:rPr sz="3000" b="1" spc="-150" dirty="0">
                <a:solidFill>
                  <a:srgbClr val="FFBF00"/>
                </a:solidFill>
                <a:latin typeface="Arial"/>
                <a:cs typeface="Arial"/>
              </a:rPr>
              <a:t> </a:t>
            </a:r>
            <a:r>
              <a:rPr sz="3000" b="1" spc="-280" dirty="0">
                <a:solidFill>
                  <a:srgbClr val="FFBF00"/>
                </a:solidFill>
                <a:latin typeface="Arial"/>
                <a:cs typeface="Arial"/>
              </a:rPr>
              <a:t>Drugs:	</a:t>
            </a:r>
            <a:r>
              <a:rPr sz="3000" spc="-95" dirty="0">
                <a:solidFill>
                  <a:srgbClr val="00AFEF"/>
                </a:solidFill>
                <a:latin typeface="Arial"/>
                <a:cs typeface="Arial"/>
              </a:rPr>
              <a:t>Glycoprotein </a:t>
            </a:r>
            <a:r>
              <a:rPr sz="3000" spc="-275" dirty="0">
                <a:solidFill>
                  <a:srgbClr val="00AFEF"/>
                </a:solidFill>
                <a:latin typeface="Arial"/>
                <a:cs typeface="Arial"/>
              </a:rPr>
              <a:t>(GP) </a:t>
            </a:r>
            <a:r>
              <a:rPr sz="3000" spc="-55" dirty="0">
                <a:solidFill>
                  <a:srgbClr val="00AFEF"/>
                </a:solidFill>
                <a:latin typeface="Arial"/>
                <a:cs typeface="Arial"/>
              </a:rPr>
              <a:t>IIb/IIIa </a:t>
            </a:r>
            <a:r>
              <a:rPr sz="3000" spc="-70" dirty="0">
                <a:solidFill>
                  <a:srgbClr val="00AFEF"/>
                </a:solidFill>
                <a:latin typeface="Arial"/>
                <a:cs typeface="Arial"/>
              </a:rPr>
              <a:t>receptor  </a:t>
            </a:r>
            <a:r>
              <a:rPr sz="3000" spc="-114" dirty="0">
                <a:solidFill>
                  <a:srgbClr val="00AFEF"/>
                </a:solidFill>
                <a:latin typeface="Arial"/>
                <a:cs typeface="Arial"/>
              </a:rPr>
              <a:t>antagonists: </a:t>
            </a:r>
            <a:r>
              <a:rPr sz="3000" spc="-130" dirty="0">
                <a:solidFill>
                  <a:srgbClr val="FFFF00"/>
                </a:solidFill>
                <a:latin typeface="Arial"/>
                <a:cs typeface="Arial"/>
              </a:rPr>
              <a:t>Abciximab, </a:t>
            </a:r>
            <a:r>
              <a:rPr sz="3000" spc="-70" dirty="0">
                <a:solidFill>
                  <a:srgbClr val="FFFF00"/>
                </a:solidFill>
                <a:latin typeface="Arial"/>
                <a:cs typeface="Arial"/>
              </a:rPr>
              <a:t>Ebtifibatide </a:t>
            </a:r>
            <a:r>
              <a:rPr sz="3000" spc="-140" dirty="0">
                <a:solidFill>
                  <a:srgbClr val="FFFF00"/>
                </a:solidFill>
                <a:latin typeface="Arial"/>
                <a:cs typeface="Arial"/>
              </a:rPr>
              <a:t>and</a:t>
            </a:r>
            <a:r>
              <a:rPr sz="3000" spc="-27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3000" spc="-85" dirty="0">
                <a:solidFill>
                  <a:srgbClr val="FFFF00"/>
                </a:solidFill>
                <a:latin typeface="Arial"/>
                <a:cs typeface="Arial"/>
              </a:rPr>
              <a:t>Tirofiban</a:t>
            </a:r>
            <a:endParaRPr sz="30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5"/>
              </a:spcBef>
              <a:buChar char="–"/>
              <a:tabLst>
                <a:tab pos="755650" algn="l"/>
              </a:tabLst>
            </a:pPr>
            <a:r>
              <a:rPr sz="2600" spc="-100" dirty="0">
                <a:solidFill>
                  <a:srgbClr val="FFFFFF"/>
                </a:solidFill>
                <a:latin typeface="Arial"/>
                <a:cs typeface="Arial"/>
              </a:rPr>
              <a:t>Newer </a:t>
            </a:r>
            <a:r>
              <a:rPr sz="2600" spc="-195" dirty="0">
                <a:solidFill>
                  <a:srgbClr val="FFFFFF"/>
                </a:solidFill>
                <a:latin typeface="Arial"/>
                <a:cs typeface="Arial"/>
              </a:rPr>
              <a:t>class </a:t>
            </a:r>
            <a:r>
              <a:rPr sz="2600" spc="-5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2600" spc="-1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spc="-130" dirty="0">
                <a:solidFill>
                  <a:srgbClr val="FFFFFF"/>
                </a:solidFill>
                <a:latin typeface="Arial"/>
                <a:cs typeface="Arial"/>
              </a:rPr>
              <a:t>drugs</a:t>
            </a:r>
            <a:endParaRPr sz="2600">
              <a:latin typeface="Arial"/>
              <a:cs typeface="Arial"/>
            </a:endParaRPr>
          </a:p>
          <a:p>
            <a:pPr marL="755650" marR="1515110" lvl="1" indent="-285750">
              <a:lnSpc>
                <a:spcPct val="79800"/>
              </a:lnSpc>
              <a:spcBef>
                <a:spcPts val="660"/>
              </a:spcBef>
              <a:buChar char="–"/>
              <a:tabLst>
                <a:tab pos="755650" algn="l"/>
              </a:tabLst>
            </a:pPr>
            <a:r>
              <a:rPr sz="2600" spc="-170" dirty="0">
                <a:solidFill>
                  <a:srgbClr val="F9BF8F"/>
                </a:solidFill>
                <a:latin typeface="Arial"/>
                <a:cs typeface="Arial"/>
              </a:rPr>
              <a:t>Blocks </a:t>
            </a:r>
            <a:r>
              <a:rPr sz="2600" spc="-30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600" spc="-135" dirty="0">
                <a:solidFill>
                  <a:srgbClr val="FFFFFF"/>
                </a:solidFill>
                <a:latin typeface="Arial"/>
                <a:cs typeface="Arial"/>
              </a:rPr>
              <a:t>key </a:t>
            </a:r>
            <a:r>
              <a:rPr sz="2600" spc="-55" dirty="0">
                <a:solidFill>
                  <a:srgbClr val="FFFFFF"/>
                </a:solidFill>
                <a:latin typeface="Arial"/>
                <a:cs typeface="Arial"/>
              </a:rPr>
              <a:t>receptor </a:t>
            </a:r>
            <a:r>
              <a:rPr sz="2600" spc="-80" dirty="0">
                <a:solidFill>
                  <a:srgbClr val="FFFFFF"/>
                </a:solidFill>
                <a:latin typeface="Arial"/>
                <a:cs typeface="Arial"/>
              </a:rPr>
              <a:t>involved </a:t>
            </a:r>
            <a:r>
              <a:rPr sz="2600" spc="-35" dirty="0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sz="2600" spc="-3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spc="-35" dirty="0">
                <a:solidFill>
                  <a:srgbClr val="FFFFFF"/>
                </a:solidFill>
                <a:latin typeface="Arial"/>
                <a:cs typeface="Arial"/>
              </a:rPr>
              <a:t>platelet  </a:t>
            </a:r>
            <a:r>
              <a:rPr sz="2600" spc="-110" dirty="0">
                <a:solidFill>
                  <a:srgbClr val="FFFFFF"/>
                </a:solidFill>
                <a:latin typeface="Arial"/>
                <a:cs typeface="Arial"/>
              </a:rPr>
              <a:t>aggregation</a:t>
            </a:r>
            <a:endParaRPr sz="2600">
              <a:latin typeface="Arial"/>
              <a:cs typeface="Arial"/>
            </a:endParaRPr>
          </a:p>
          <a:p>
            <a:pPr marL="755650" marR="1110615" lvl="1" indent="-285750">
              <a:lnSpc>
                <a:spcPct val="80000"/>
              </a:lnSpc>
              <a:spcBef>
                <a:spcPts val="645"/>
              </a:spcBef>
              <a:buChar char="–"/>
              <a:tabLst>
                <a:tab pos="755650" algn="l"/>
              </a:tabLst>
            </a:pPr>
            <a:r>
              <a:rPr sz="2600" spc="-160" dirty="0">
                <a:solidFill>
                  <a:srgbClr val="FFFFFF"/>
                </a:solidFill>
                <a:latin typeface="Arial"/>
                <a:cs typeface="Arial"/>
              </a:rPr>
              <a:t>Collagens, </a:t>
            </a:r>
            <a:r>
              <a:rPr sz="2600" spc="-35" dirty="0">
                <a:solidFill>
                  <a:srgbClr val="FFFFFF"/>
                </a:solidFill>
                <a:latin typeface="Arial"/>
                <a:cs typeface="Arial"/>
              </a:rPr>
              <a:t>thrombin, </a:t>
            </a:r>
            <a:r>
              <a:rPr sz="2600" spc="-270" dirty="0">
                <a:solidFill>
                  <a:srgbClr val="FFFFFF"/>
                </a:solidFill>
                <a:latin typeface="Arial"/>
                <a:cs typeface="Arial"/>
              </a:rPr>
              <a:t>TXA2 </a:t>
            </a:r>
            <a:r>
              <a:rPr sz="2600" spc="-125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2600" spc="-300" dirty="0">
                <a:solidFill>
                  <a:srgbClr val="FFFFFF"/>
                </a:solidFill>
                <a:latin typeface="Arial"/>
                <a:cs typeface="Arial"/>
              </a:rPr>
              <a:t>ADP </a:t>
            </a:r>
            <a:r>
              <a:rPr sz="2600" spc="-70" dirty="0">
                <a:solidFill>
                  <a:srgbClr val="FFFFFF"/>
                </a:solidFill>
                <a:latin typeface="Arial"/>
                <a:cs typeface="Arial"/>
              </a:rPr>
              <a:t>etc. </a:t>
            </a:r>
            <a:r>
              <a:rPr sz="2600" spc="-155" dirty="0">
                <a:solidFill>
                  <a:srgbClr val="FFFFFF"/>
                </a:solidFill>
                <a:latin typeface="Arial"/>
                <a:cs typeface="Arial"/>
              </a:rPr>
              <a:t>– </a:t>
            </a:r>
            <a:r>
              <a:rPr sz="2600" spc="-135" dirty="0">
                <a:solidFill>
                  <a:srgbClr val="FFFFFF"/>
                </a:solidFill>
                <a:latin typeface="Arial"/>
                <a:cs typeface="Arial"/>
              </a:rPr>
              <a:t>acts  </a:t>
            </a:r>
            <a:r>
              <a:rPr sz="2600" spc="-55" dirty="0">
                <a:solidFill>
                  <a:srgbClr val="FFFFFF"/>
                </a:solidFill>
                <a:latin typeface="Arial"/>
                <a:cs typeface="Arial"/>
              </a:rPr>
              <a:t>through </a:t>
            </a:r>
            <a:r>
              <a:rPr sz="2600" spc="-70" dirty="0">
                <a:solidFill>
                  <a:srgbClr val="00AFEF"/>
                </a:solidFill>
                <a:latin typeface="Arial"/>
                <a:cs typeface="Arial"/>
              </a:rPr>
              <a:t>- </a:t>
            </a:r>
            <a:r>
              <a:rPr sz="2600" spc="-380" dirty="0">
                <a:solidFill>
                  <a:srgbClr val="FFBF00"/>
                </a:solidFill>
                <a:latin typeface="Arial"/>
                <a:cs typeface="Arial"/>
              </a:rPr>
              <a:t>GLP </a:t>
            </a:r>
            <a:r>
              <a:rPr sz="2600" spc="-45" dirty="0">
                <a:solidFill>
                  <a:srgbClr val="FFBF00"/>
                </a:solidFill>
                <a:latin typeface="Arial"/>
                <a:cs typeface="Arial"/>
              </a:rPr>
              <a:t>IIb/IIIa </a:t>
            </a:r>
            <a:r>
              <a:rPr sz="2600" spc="-135" dirty="0">
                <a:solidFill>
                  <a:srgbClr val="FFFFFF"/>
                </a:solidFill>
                <a:latin typeface="Arial"/>
                <a:cs typeface="Arial"/>
              </a:rPr>
              <a:t>is </a:t>
            </a:r>
            <a:r>
              <a:rPr sz="2600" spc="-145" dirty="0">
                <a:solidFill>
                  <a:srgbClr val="FFFFFF"/>
                </a:solidFill>
                <a:latin typeface="Arial"/>
                <a:cs typeface="Arial"/>
              </a:rPr>
              <a:t>an </a:t>
            </a:r>
            <a:r>
              <a:rPr sz="2600" spc="-135" dirty="0">
                <a:solidFill>
                  <a:srgbClr val="FFFFFF"/>
                </a:solidFill>
                <a:latin typeface="Arial"/>
                <a:cs typeface="Arial"/>
              </a:rPr>
              <a:t>adhesive </a:t>
            </a:r>
            <a:r>
              <a:rPr sz="2600" spc="-60" dirty="0">
                <a:solidFill>
                  <a:srgbClr val="FFFFFF"/>
                </a:solidFill>
                <a:latin typeface="Arial"/>
                <a:cs typeface="Arial"/>
              </a:rPr>
              <a:t>receptor  </a:t>
            </a:r>
            <a:r>
              <a:rPr sz="2600" spc="-50" dirty="0">
                <a:solidFill>
                  <a:srgbClr val="FFFFFF"/>
                </a:solidFill>
                <a:latin typeface="Arial"/>
                <a:cs typeface="Arial"/>
              </a:rPr>
              <a:t>(integrin) </a:t>
            </a:r>
            <a:r>
              <a:rPr sz="2600" spc="-85" dirty="0">
                <a:solidFill>
                  <a:srgbClr val="FFFFFF"/>
                </a:solidFill>
                <a:latin typeface="Arial"/>
                <a:cs typeface="Arial"/>
              </a:rPr>
              <a:t>on </a:t>
            </a:r>
            <a:r>
              <a:rPr sz="2600" spc="-35" dirty="0">
                <a:solidFill>
                  <a:srgbClr val="FFFFFF"/>
                </a:solidFill>
                <a:latin typeface="Arial"/>
                <a:cs typeface="Arial"/>
              </a:rPr>
              <a:t>platelet</a:t>
            </a:r>
            <a:r>
              <a:rPr sz="2600" spc="-2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spc="-120" dirty="0">
                <a:solidFill>
                  <a:srgbClr val="FFFFFF"/>
                </a:solidFill>
                <a:latin typeface="Arial"/>
                <a:cs typeface="Arial"/>
              </a:rPr>
              <a:t>surface</a:t>
            </a:r>
            <a:endParaRPr sz="26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30"/>
              </a:spcBef>
              <a:buChar char="–"/>
              <a:tabLst>
                <a:tab pos="755650" algn="l"/>
              </a:tabLst>
            </a:pPr>
            <a:r>
              <a:rPr sz="2600" spc="-380" dirty="0">
                <a:solidFill>
                  <a:srgbClr val="FFBF00"/>
                </a:solidFill>
                <a:latin typeface="Arial"/>
                <a:cs typeface="Arial"/>
              </a:rPr>
              <a:t>GLP </a:t>
            </a:r>
            <a:r>
              <a:rPr sz="2600" spc="-45" dirty="0">
                <a:solidFill>
                  <a:srgbClr val="FFBF00"/>
                </a:solidFill>
                <a:latin typeface="Arial"/>
                <a:cs typeface="Arial"/>
              </a:rPr>
              <a:t>IIb/IIIa </a:t>
            </a:r>
            <a:r>
              <a:rPr sz="2600" spc="-105" dirty="0">
                <a:solidFill>
                  <a:srgbClr val="F9BF8F"/>
                </a:solidFill>
                <a:latin typeface="Arial"/>
                <a:cs typeface="Arial"/>
              </a:rPr>
              <a:t>antagonists </a:t>
            </a:r>
            <a:r>
              <a:rPr sz="2600" spc="-95" dirty="0">
                <a:solidFill>
                  <a:srgbClr val="FFFFFF"/>
                </a:solidFill>
                <a:latin typeface="Arial"/>
                <a:cs typeface="Arial"/>
              </a:rPr>
              <a:t>block </a:t>
            </a:r>
            <a:r>
              <a:rPr sz="2600" spc="-35" dirty="0">
                <a:solidFill>
                  <a:srgbClr val="FFFFFF"/>
                </a:solidFill>
                <a:latin typeface="Arial"/>
                <a:cs typeface="Arial"/>
              </a:rPr>
              <a:t>platelet</a:t>
            </a:r>
            <a:r>
              <a:rPr sz="2600" spc="-3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spc="-110" dirty="0">
                <a:solidFill>
                  <a:srgbClr val="FFFFFF"/>
                </a:solidFill>
                <a:latin typeface="Arial"/>
                <a:cs typeface="Arial"/>
              </a:rPr>
              <a:t>aggregation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69110" y="497840"/>
            <a:ext cx="547179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395" dirty="0"/>
              <a:t>Uses </a:t>
            </a:r>
            <a:r>
              <a:rPr spc="-5" dirty="0"/>
              <a:t>of</a:t>
            </a:r>
            <a:r>
              <a:rPr spc="-120" dirty="0"/>
              <a:t> </a:t>
            </a:r>
            <a:r>
              <a:rPr spc="-75" dirty="0"/>
              <a:t>antithrombotics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32890"/>
            <a:ext cx="146050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700" dirty="0">
                <a:solidFill>
                  <a:srgbClr val="FFBF00"/>
                </a:solidFill>
                <a:latin typeface="Arial"/>
                <a:cs typeface="Arial"/>
              </a:rPr>
              <a:t>•</a:t>
            </a:r>
            <a:endParaRPr sz="27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2604770"/>
            <a:ext cx="146050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700" dirty="0">
                <a:solidFill>
                  <a:srgbClr val="FFBF00"/>
                </a:solidFill>
                <a:latin typeface="Arial"/>
                <a:cs typeface="Arial"/>
              </a:rPr>
              <a:t>•</a:t>
            </a:r>
            <a:endParaRPr sz="27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3348990"/>
            <a:ext cx="146050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700" dirty="0">
                <a:solidFill>
                  <a:srgbClr val="FFBF00"/>
                </a:solidFill>
                <a:latin typeface="Arial"/>
                <a:cs typeface="Arial"/>
              </a:rPr>
              <a:t>•</a:t>
            </a:r>
            <a:endParaRPr sz="27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4093209"/>
            <a:ext cx="146050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700" dirty="0">
                <a:solidFill>
                  <a:srgbClr val="FFBF00"/>
                </a:solidFill>
                <a:latin typeface="Arial"/>
                <a:cs typeface="Arial"/>
              </a:rPr>
              <a:t>•</a:t>
            </a:r>
            <a:endParaRPr sz="27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0" y="4836159"/>
            <a:ext cx="146050" cy="85216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700" dirty="0">
                <a:solidFill>
                  <a:srgbClr val="FFBF00"/>
                </a:solidFill>
                <a:latin typeface="Arial"/>
                <a:cs typeface="Arial"/>
              </a:rPr>
              <a:t>•</a:t>
            </a:r>
            <a:endParaRPr sz="27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2700" dirty="0">
                <a:solidFill>
                  <a:srgbClr val="FFBF00"/>
                </a:solidFill>
                <a:latin typeface="Arial"/>
                <a:cs typeface="Arial"/>
              </a:rPr>
              <a:t>•</a:t>
            </a:r>
            <a:endParaRPr sz="27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78839" y="1550670"/>
            <a:ext cx="7527290" cy="4155440"/>
          </a:xfrm>
          <a:prstGeom prst="rect">
            <a:avLst/>
          </a:prstGeom>
        </p:spPr>
        <p:txBody>
          <a:bodyPr vert="horz" wrap="square" lIns="0" tIns="95250" rIns="0" bIns="0" rtlCol="0">
            <a:spAutoFit/>
          </a:bodyPr>
          <a:lstStyle/>
          <a:p>
            <a:pPr marL="12700" marR="33655" algn="just">
              <a:lnSpc>
                <a:spcPct val="79900"/>
              </a:lnSpc>
              <a:spcBef>
                <a:spcPts val="750"/>
              </a:spcBef>
            </a:pPr>
            <a:r>
              <a:rPr sz="2700" spc="-130" dirty="0">
                <a:solidFill>
                  <a:srgbClr val="FFBF00"/>
                </a:solidFill>
                <a:latin typeface="Arial"/>
                <a:cs typeface="Arial"/>
              </a:rPr>
              <a:t>Coronary </a:t>
            </a:r>
            <a:r>
              <a:rPr sz="2700" spc="-55" dirty="0">
                <a:solidFill>
                  <a:srgbClr val="FFBF00"/>
                </a:solidFill>
                <a:latin typeface="Arial"/>
                <a:cs typeface="Arial"/>
              </a:rPr>
              <a:t>Artery </a:t>
            </a:r>
            <a:r>
              <a:rPr sz="2700" spc="-180" dirty="0">
                <a:solidFill>
                  <a:srgbClr val="FFBF00"/>
                </a:solidFill>
                <a:latin typeface="Arial"/>
                <a:cs typeface="Arial"/>
              </a:rPr>
              <a:t>Disease: </a:t>
            </a:r>
            <a:r>
              <a:rPr sz="2700" spc="-95" dirty="0">
                <a:solidFill>
                  <a:srgbClr val="FFFFFF"/>
                </a:solidFill>
                <a:latin typeface="Arial"/>
                <a:cs typeface="Arial"/>
              </a:rPr>
              <a:t>Aspirin </a:t>
            </a:r>
            <a:r>
              <a:rPr sz="2700" spc="-130" dirty="0">
                <a:solidFill>
                  <a:srgbClr val="FFFFFF"/>
                </a:solidFill>
                <a:latin typeface="Arial"/>
                <a:cs typeface="Arial"/>
              </a:rPr>
              <a:t>75-150 </a:t>
            </a:r>
            <a:r>
              <a:rPr sz="2700" spc="-80" dirty="0">
                <a:solidFill>
                  <a:srgbClr val="FFFFFF"/>
                </a:solidFill>
                <a:latin typeface="Arial"/>
                <a:cs typeface="Arial"/>
              </a:rPr>
              <a:t>mg/day </a:t>
            </a:r>
            <a:r>
              <a:rPr sz="2700" spc="-30" dirty="0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sz="2700" spc="-60" dirty="0">
                <a:solidFill>
                  <a:srgbClr val="FFFFFF"/>
                </a:solidFill>
                <a:latin typeface="Arial"/>
                <a:cs typeface="Arial"/>
              </a:rPr>
              <a:t>all  </a:t>
            </a:r>
            <a:r>
              <a:rPr sz="2700" spc="-85" dirty="0">
                <a:solidFill>
                  <a:srgbClr val="FFFFFF"/>
                </a:solidFill>
                <a:latin typeface="Arial"/>
                <a:cs typeface="Arial"/>
              </a:rPr>
              <a:t>individuals </a:t>
            </a:r>
            <a:r>
              <a:rPr sz="2700" spc="10" dirty="0">
                <a:solidFill>
                  <a:srgbClr val="FFFFFF"/>
                </a:solidFill>
                <a:latin typeface="Arial"/>
                <a:cs typeface="Arial"/>
              </a:rPr>
              <a:t>with </a:t>
            </a:r>
            <a:r>
              <a:rPr sz="2700" spc="-125" dirty="0">
                <a:solidFill>
                  <a:srgbClr val="FFFFFF"/>
                </a:solidFill>
                <a:latin typeface="Arial"/>
                <a:cs typeface="Arial"/>
              </a:rPr>
              <a:t>evidence </a:t>
            </a:r>
            <a:r>
              <a:rPr sz="2700" spc="-5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2700" spc="-95" dirty="0">
                <a:solidFill>
                  <a:srgbClr val="FFFFFF"/>
                </a:solidFill>
                <a:latin typeface="Arial"/>
                <a:cs typeface="Arial"/>
              </a:rPr>
              <a:t>coronary </a:t>
            </a:r>
            <a:r>
              <a:rPr sz="2700" spc="-50" dirty="0">
                <a:solidFill>
                  <a:srgbClr val="FFFFFF"/>
                </a:solidFill>
                <a:latin typeface="Arial"/>
                <a:cs typeface="Arial"/>
              </a:rPr>
              <a:t>artery</a:t>
            </a:r>
            <a:r>
              <a:rPr sz="2700" spc="-4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00" spc="-175" dirty="0">
                <a:solidFill>
                  <a:srgbClr val="FFFFFF"/>
                </a:solidFill>
                <a:latin typeface="Arial"/>
                <a:cs typeface="Arial"/>
              </a:rPr>
              <a:t>disease </a:t>
            </a:r>
            <a:r>
              <a:rPr sz="2700" spc="-160" dirty="0">
                <a:solidFill>
                  <a:srgbClr val="FFFFFF"/>
                </a:solidFill>
                <a:latin typeface="Arial"/>
                <a:cs typeface="Arial"/>
              </a:rPr>
              <a:t>–  </a:t>
            </a:r>
            <a:r>
              <a:rPr sz="2700" spc="-80" dirty="0">
                <a:solidFill>
                  <a:srgbClr val="FFFFFF"/>
                </a:solidFill>
                <a:latin typeface="Arial"/>
                <a:cs typeface="Arial"/>
              </a:rPr>
              <a:t>clopidogrel </a:t>
            </a:r>
            <a:r>
              <a:rPr sz="2700" spc="-135" dirty="0">
                <a:solidFill>
                  <a:srgbClr val="FFFFFF"/>
                </a:solidFill>
                <a:latin typeface="Arial"/>
                <a:cs typeface="Arial"/>
              </a:rPr>
              <a:t>is </a:t>
            </a:r>
            <a:r>
              <a:rPr sz="2700" spc="-150" dirty="0">
                <a:solidFill>
                  <a:srgbClr val="FFFFFF"/>
                </a:solidFill>
                <a:latin typeface="Arial"/>
                <a:cs typeface="Arial"/>
              </a:rPr>
              <a:t>an </a:t>
            </a:r>
            <a:r>
              <a:rPr sz="2700" spc="-55" dirty="0">
                <a:solidFill>
                  <a:srgbClr val="FFFFFF"/>
                </a:solidFill>
                <a:latin typeface="Arial"/>
                <a:cs typeface="Arial"/>
              </a:rPr>
              <a:t>alternative </a:t>
            </a:r>
            <a:r>
              <a:rPr sz="2700" spc="-35" dirty="0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sz="2700" spc="-30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00" spc="-140" dirty="0">
                <a:solidFill>
                  <a:srgbClr val="FFFFFF"/>
                </a:solidFill>
                <a:latin typeface="Arial"/>
                <a:cs typeface="Arial"/>
              </a:rPr>
              <a:t>ischaemia</a:t>
            </a:r>
            <a:endParaRPr sz="2700">
              <a:latin typeface="Arial"/>
              <a:cs typeface="Arial"/>
            </a:endParaRPr>
          </a:p>
          <a:p>
            <a:pPr marL="12700" marR="5080" algn="just">
              <a:lnSpc>
                <a:spcPct val="79900"/>
              </a:lnSpc>
              <a:spcBef>
                <a:spcPts val="680"/>
              </a:spcBef>
            </a:pPr>
            <a:r>
              <a:rPr sz="2700" spc="-114" dirty="0">
                <a:solidFill>
                  <a:srgbClr val="FFBF00"/>
                </a:solidFill>
                <a:latin typeface="Arial"/>
                <a:cs typeface="Arial"/>
              </a:rPr>
              <a:t>Acute </a:t>
            </a:r>
            <a:r>
              <a:rPr sz="2700" spc="-130" dirty="0">
                <a:solidFill>
                  <a:srgbClr val="FFBF00"/>
                </a:solidFill>
                <a:latin typeface="Arial"/>
                <a:cs typeface="Arial"/>
              </a:rPr>
              <a:t>Coronary </a:t>
            </a:r>
            <a:r>
              <a:rPr sz="2700" spc="-155" dirty="0">
                <a:solidFill>
                  <a:srgbClr val="FFBF00"/>
                </a:solidFill>
                <a:latin typeface="Arial"/>
                <a:cs typeface="Arial"/>
              </a:rPr>
              <a:t>Syndromes: </a:t>
            </a:r>
            <a:r>
              <a:rPr sz="2700" spc="-95" dirty="0">
                <a:solidFill>
                  <a:srgbClr val="FFFFFF"/>
                </a:solidFill>
                <a:latin typeface="Arial"/>
                <a:cs typeface="Arial"/>
              </a:rPr>
              <a:t>Aspirin </a:t>
            </a:r>
            <a:r>
              <a:rPr sz="2700" spc="-140" dirty="0">
                <a:solidFill>
                  <a:srgbClr val="FFFFFF"/>
                </a:solidFill>
                <a:latin typeface="Arial"/>
                <a:cs typeface="Arial"/>
              </a:rPr>
              <a:t>325 </a:t>
            </a:r>
            <a:r>
              <a:rPr sz="2700" spc="-165" dirty="0">
                <a:solidFill>
                  <a:srgbClr val="FFFFFF"/>
                </a:solidFill>
                <a:latin typeface="Arial"/>
                <a:cs typeface="Arial"/>
              </a:rPr>
              <a:t>mg </a:t>
            </a:r>
            <a:r>
              <a:rPr sz="2700" spc="-60" dirty="0">
                <a:solidFill>
                  <a:srgbClr val="FFFFFF"/>
                </a:solidFill>
                <a:latin typeface="Arial"/>
                <a:cs typeface="Arial"/>
              </a:rPr>
              <a:t>orally </a:t>
            </a:r>
            <a:r>
              <a:rPr sz="2700" spc="-130" dirty="0">
                <a:solidFill>
                  <a:srgbClr val="FFFFFF"/>
                </a:solidFill>
                <a:latin typeface="Arial"/>
                <a:cs typeface="Arial"/>
              </a:rPr>
              <a:t>and  </a:t>
            </a:r>
            <a:r>
              <a:rPr sz="2700" spc="-155" dirty="0">
                <a:solidFill>
                  <a:srgbClr val="FFFFFF"/>
                </a:solidFill>
                <a:latin typeface="Arial"/>
                <a:cs typeface="Arial"/>
              </a:rPr>
              <a:t>LMW </a:t>
            </a:r>
            <a:r>
              <a:rPr sz="2700" spc="-85" dirty="0">
                <a:solidFill>
                  <a:srgbClr val="FFFFFF"/>
                </a:solidFill>
                <a:latin typeface="Arial"/>
                <a:cs typeface="Arial"/>
              </a:rPr>
              <a:t>heparin </a:t>
            </a:r>
            <a:r>
              <a:rPr sz="2700" spc="-160" dirty="0">
                <a:solidFill>
                  <a:srgbClr val="FFFFFF"/>
                </a:solidFill>
                <a:latin typeface="Arial"/>
                <a:cs typeface="Arial"/>
              </a:rPr>
              <a:t>– </a:t>
            </a:r>
            <a:r>
              <a:rPr sz="2700" spc="-270" dirty="0">
                <a:solidFill>
                  <a:srgbClr val="00AFEF"/>
                </a:solidFill>
                <a:latin typeface="Arial"/>
                <a:cs typeface="Arial"/>
              </a:rPr>
              <a:t>NSTEMI </a:t>
            </a:r>
            <a:r>
              <a:rPr sz="2700" spc="-130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27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00" spc="-285" dirty="0">
                <a:solidFill>
                  <a:srgbClr val="00AFEF"/>
                </a:solidFill>
                <a:latin typeface="Arial"/>
                <a:cs typeface="Arial"/>
              </a:rPr>
              <a:t>STEMI</a:t>
            </a:r>
            <a:endParaRPr sz="2700">
              <a:latin typeface="Arial"/>
              <a:cs typeface="Arial"/>
            </a:endParaRPr>
          </a:p>
          <a:p>
            <a:pPr marL="12700" marR="102235">
              <a:lnSpc>
                <a:spcPct val="79900"/>
              </a:lnSpc>
              <a:spcBef>
                <a:spcPts val="680"/>
              </a:spcBef>
            </a:pPr>
            <a:r>
              <a:rPr sz="2700" spc="-140" dirty="0">
                <a:solidFill>
                  <a:srgbClr val="FFBF00"/>
                </a:solidFill>
                <a:latin typeface="Arial"/>
                <a:cs typeface="Arial"/>
              </a:rPr>
              <a:t>Cerebrovascular </a:t>
            </a:r>
            <a:r>
              <a:rPr sz="2700" spc="-114" dirty="0">
                <a:solidFill>
                  <a:srgbClr val="FFBF00"/>
                </a:solidFill>
                <a:latin typeface="Arial"/>
                <a:cs typeface="Arial"/>
              </a:rPr>
              <a:t>accidents: </a:t>
            </a:r>
            <a:r>
              <a:rPr sz="2700" spc="-195" dirty="0">
                <a:solidFill>
                  <a:srgbClr val="FFFFFF"/>
                </a:solidFill>
                <a:latin typeface="Arial"/>
                <a:cs typeface="Arial"/>
              </a:rPr>
              <a:t>Do </a:t>
            </a:r>
            <a:r>
              <a:rPr sz="2700" spc="-10" dirty="0">
                <a:solidFill>
                  <a:srgbClr val="FFFFFF"/>
                </a:solidFill>
                <a:latin typeface="Arial"/>
                <a:cs typeface="Arial"/>
              </a:rPr>
              <a:t>not </a:t>
            </a:r>
            <a:r>
              <a:rPr sz="2700" spc="-35" dirty="0">
                <a:solidFill>
                  <a:srgbClr val="FFFFFF"/>
                </a:solidFill>
                <a:latin typeface="Arial"/>
                <a:cs typeface="Arial"/>
              </a:rPr>
              <a:t>alter the </a:t>
            </a:r>
            <a:r>
              <a:rPr sz="2700" spc="-135" dirty="0">
                <a:solidFill>
                  <a:srgbClr val="FFFFFF"/>
                </a:solidFill>
                <a:latin typeface="Arial"/>
                <a:cs typeface="Arial"/>
              </a:rPr>
              <a:t>course</a:t>
            </a:r>
            <a:r>
              <a:rPr sz="2700" spc="-4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00" spc="-5" dirty="0">
                <a:solidFill>
                  <a:srgbClr val="FFFFFF"/>
                </a:solidFill>
                <a:latin typeface="Arial"/>
                <a:cs typeface="Arial"/>
              </a:rPr>
              <a:t>of  </a:t>
            </a:r>
            <a:r>
              <a:rPr sz="2700" spc="-95" dirty="0">
                <a:solidFill>
                  <a:srgbClr val="FFFFFF"/>
                </a:solidFill>
                <a:latin typeface="Arial"/>
                <a:cs typeface="Arial"/>
              </a:rPr>
              <a:t>cerebral </a:t>
            </a:r>
            <a:r>
              <a:rPr sz="2700" spc="-85" dirty="0">
                <a:solidFill>
                  <a:srgbClr val="FFFFFF"/>
                </a:solidFill>
                <a:latin typeface="Arial"/>
                <a:cs typeface="Arial"/>
              </a:rPr>
              <a:t>thrombosis </a:t>
            </a:r>
            <a:r>
              <a:rPr sz="2700" spc="-160" dirty="0">
                <a:solidFill>
                  <a:srgbClr val="FFFFFF"/>
                </a:solidFill>
                <a:latin typeface="Arial"/>
                <a:cs typeface="Arial"/>
              </a:rPr>
              <a:t>– </a:t>
            </a:r>
            <a:r>
              <a:rPr sz="2700" spc="-140" dirty="0">
                <a:solidFill>
                  <a:srgbClr val="FFFFFF"/>
                </a:solidFill>
                <a:latin typeface="Arial"/>
                <a:cs typeface="Arial"/>
              </a:rPr>
              <a:t>reduces </a:t>
            </a:r>
            <a:r>
              <a:rPr sz="2700" spc="-110" dirty="0">
                <a:solidFill>
                  <a:srgbClr val="FFFFFF"/>
                </a:solidFill>
                <a:latin typeface="Arial"/>
                <a:cs typeface="Arial"/>
              </a:rPr>
              <a:t>incidence </a:t>
            </a:r>
            <a:r>
              <a:rPr sz="2700" spc="-5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2700" spc="-2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00" spc="-215" dirty="0">
                <a:solidFill>
                  <a:srgbClr val="FFFFFF"/>
                </a:solidFill>
                <a:latin typeface="Arial"/>
                <a:cs typeface="Arial"/>
              </a:rPr>
              <a:t>TIA</a:t>
            </a:r>
            <a:endParaRPr sz="2700">
              <a:latin typeface="Arial"/>
              <a:cs typeface="Arial"/>
            </a:endParaRPr>
          </a:p>
          <a:p>
            <a:pPr marL="12700" marR="192405">
              <a:lnSpc>
                <a:spcPct val="79900"/>
              </a:lnSpc>
              <a:spcBef>
                <a:spcPts val="675"/>
              </a:spcBef>
            </a:pPr>
            <a:r>
              <a:rPr sz="2700" spc="-95" dirty="0">
                <a:solidFill>
                  <a:srgbClr val="FFBF00"/>
                </a:solidFill>
                <a:latin typeface="Arial"/>
                <a:cs typeface="Arial"/>
              </a:rPr>
              <a:t>Prosthetic Heart </a:t>
            </a:r>
            <a:r>
              <a:rPr sz="2700" spc="-175" dirty="0">
                <a:solidFill>
                  <a:srgbClr val="FFBF00"/>
                </a:solidFill>
                <a:latin typeface="Arial"/>
                <a:cs typeface="Arial"/>
              </a:rPr>
              <a:t>Valves </a:t>
            </a:r>
            <a:r>
              <a:rPr sz="2700" spc="-130" dirty="0">
                <a:solidFill>
                  <a:srgbClr val="FFBF00"/>
                </a:solidFill>
                <a:latin typeface="Arial"/>
                <a:cs typeface="Arial"/>
              </a:rPr>
              <a:t>and </a:t>
            </a:r>
            <a:r>
              <a:rPr sz="2700" spc="-85" dirty="0">
                <a:solidFill>
                  <a:srgbClr val="FFBF00"/>
                </a:solidFill>
                <a:latin typeface="Arial"/>
                <a:cs typeface="Arial"/>
              </a:rPr>
              <a:t>arteriovenous </a:t>
            </a:r>
            <a:r>
              <a:rPr sz="2700" spc="-100" dirty="0">
                <a:solidFill>
                  <a:srgbClr val="FFBF00"/>
                </a:solidFill>
                <a:latin typeface="Arial"/>
                <a:cs typeface="Arial"/>
              </a:rPr>
              <a:t>shunts</a:t>
            </a:r>
            <a:r>
              <a:rPr sz="2700" spc="-100" dirty="0">
                <a:solidFill>
                  <a:srgbClr val="FFFFFF"/>
                </a:solidFill>
                <a:latin typeface="Arial"/>
                <a:cs typeface="Arial"/>
              </a:rPr>
              <a:t>:</a:t>
            </a:r>
            <a:r>
              <a:rPr sz="2700" spc="-25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00" spc="-90" dirty="0">
                <a:solidFill>
                  <a:srgbClr val="FFFFFF"/>
                </a:solidFill>
                <a:latin typeface="Arial"/>
                <a:cs typeface="Arial"/>
              </a:rPr>
              <a:t>In  </a:t>
            </a:r>
            <a:r>
              <a:rPr sz="2700" spc="-70" dirty="0">
                <a:solidFill>
                  <a:srgbClr val="FFFFFF"/>
                </a:solidFill>
                <a:latin typeface="Arial"/>
                <a:cs typeface="Arial"/>
              </a:rPr>
              <a:t>conjunction </a:t>
            </a:r>
            <a:r>
              <a:rPr sz="2700" spc="15" dirty="0">
                <a:solidFill>
                  <a:srgbClr val="FFFFFF"/>
                </a:solidFill>
                <a:latin typeface="Arial"/>
                <a:cs typeface="Arial"/>
              </a:rPr>
              <a:t>with</a:t>
            </a:r>
            <a:r>
              <a:rPr sz="2700" spc="-20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00" spc="-50" dirty="0">
                <a:solidFill>
                  <a:srgbClr val="F9BF8F"/>
                </a:solidFill>
                <a:latin typeface="Arial"/>
                <a:cs typeface="Arial"/>
              </a:rPr>
              <a:t>warfarin</a:t>
            </a:r>
            <a:endParaRPr sz="2700">
              <a:latin typeface="Arial"/>
              <a:cs typeface="Arial"/>
            </a:endParaRPr>
          </a:p>
          <a:p>
            <a:pPr marL="12700" marR="3045460">
              <a:lnSpc>
                <a:spcPct val="100600"/>
              </a:lnSpc>
              <a:spcBef>
                <a:spcPts val="10"/>
              </a:spcBef>
            </a:pPr>
            <a:r>
              <a:rPr sz="2700" spc="-165" dirty="0">
                <a:solidFill>
                  <a:srgbClr val="FFBF00"/>
                </a:solidFill>
                <a:latin typeface="Arial"/>
                <a:cs typeface="Arial"/>
              </a:rPr>
              <a:t>Venous </a:t>
            </a:r>
            <a:r>
              <a:rPr sz="2700" spc="-80" dirty="0">
                <a:solidFill>
                  <a:srgbClr val="FFBF00"/>
                </a:solidFill>
                <a:latin typeface="Arial"/>
                <a:cs typeface="Arial"/>
              </a:rPr>
              <a:t>thrombosis: </a:t>
            </a:r>
            <a:r>
              <a:rPr sz="2700" spc="-305" dirty="0">
                <a:solidFill>
                  <a:srgbClr val="FFFFFF"/>
                </a:solidFill>
                <a:latin typeface="Arial"/>
                <a:cs typeface="Arial"/>
              </a:rPr>
              <a:t>DVT </a:t>
            </a:r>
            <a:r>
              <a:rPr sz="2700" spc="-130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2700" spc="-445" dirty="0">
                <a:solidFill>
                  <a:srgbClr val="FFFFFF"/>
                </a:solidFill>
                <a:latin typeface="Arial"/>
                <a:cs typeface="Arial"/>
              </a:rPr>
              <a:t>PE  </a:t>
            </a:r>
            <a:r>
              <a:rPr sz="2700" spc="-105" dirty="0">
                <a:solidFill>
                  <a:srgbClr val="FFBF00"/>
                </a:solidFill>
                <a:latin typeface="Arial"/>
                <a:cs typeface="Arial"/>
              </a:rPr>
              <a:t>Peripheral </a:t>
            </a:r>
            <a:r>
              <a:rPr sz="2700" spc="-140" dirty="0">
                <a:solidFill>
                  <a:srgbClr val="FFBF00"/>
                </a:solidFill>
                <a:latin typeface="Arial"/>
                <a:cs typeface="Arial"/>
              </a:rPr>
              <a:t>vascular</a:t>
            </a:r>
            <a:r>
              <a:rPr sz="2700" spc="-180" dirty="0">
                <a:solidFill>
                  <a:srgbClr val="FFBF00"/>
                </a:solidFill>
                <a:latin typeface="Arial"/>
                <a:cs typeface="Arial"/>
              </a:rPr>
              <a:t> </a:t>
            </a:r>
            <a:r>
              <a:rPr sz="2700" spc="-175" dirty="0">
                <a:solidFill>
                  <a:srgbClr val="FFBF00"/>
                </a:solidFill>
                <a:latin typeface="Arial"/>
                <a:cs typeface="Arial"/>
              </a:rPr>
              <a:t>disease</a:t>
            </a:r>
            <a:endParaRPr sz="27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66440" y="497840"/>
            <a:ext cx="260921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70" dirty="0"/>
              <a:t>Must</a:t>
            </a:r>
            <a:r>
              <a:rPr spc="-315" dirty="0"/>
              <a:t> </a:t>
            </a:r>
            <a:r>
              <a:rPr spc="-235" dirty="0"/>
              <a:t>Know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2711449"/>
            <a:ext cx="7393305" cy="2867660"/>
          </a:xfrm>
          <a:prstGeom prst="rect">
            <a:avLst/>
          </a:prstGeom>
        </p:spPr>
        <p:txBody>
          <a:bodyPr vert="horz" wrap="square" lIns="0" tIns="11303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9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125" dirty="0">
                <a:solidFill>
                  <a:srgbClr val="FFFFFF"/>
                </a:solidFill>
                <a:latin typeface="Arial"/>
                <a:cs typeface="Arial"/>
              </a:rPr>
              <a:t>Heparin, </a:t>
            </a:r>
            <a:r>
              <a:rPr sz="3200" spc="-215" dirty="0">
                <a:solidFill>
                  <a:srgbClr val="FFFFFF"/>
                </a:solidFill>
                <a:latin typeface="Arial"/>
                <a:cs typeface="Arial"/>
              </a:rPr>
              <a:t>LMWH </a:t>
            </a:r>
            <a:r>
              <a:rPr sz="3200" spc="-150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3200" spc="-114" dirty="0">
                <a:solidFill>
                  <a:srgbClr val="FFFFFF"/>
                </a:solidFill>
                <a:latin typeface="Arial"/>
                <a:cs typeface="Arial"/>
              </a:rPr>
              <a:t>Protamine</a:t>
            </a:r>
            <a:r>
              <a:rPr sz="3200" spc="-2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-90" dirty="0">
                <a:solidFill>
                  <a:srgbClr val="FFFFFF"/>
                </a:solidFill>
                <a:latin typeface="Arial"/>
                <a:cs typeface="Arial"/>
              </a:rPr>
              <a:t>sulfate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9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75" dirty="0">
                <a:solidFill>
                  <a:srgbClr val="FFFFFF"/>
                </a:solidFill>
                <a:latin typeface="Arial"/>
                <a:cs typeface="Arial"/>
              </a:rPr>
              <a:t>Warfarin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80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100" dirty="0">
                <a:solidFill>
                  <a:srgbClr val="FFFFFF"/>
                </a:solidFill>
                <a:latin typeface="Arial"/>
                <a:cs typeface="Arial"/>
              </a:rPr>
              <a:t>Fibrinolytics</a:t>
            </a:r>
            <a:r>
              <a:rPr sz="3200" spc="-1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-110" dirty="0">
                <a:solidFill>
                  <a:srgbClr val="FFFFFF"/>
                </a:solidFill>
                <a:latin typeface="Arial"/>
                <a:cs typeface="Arial"/>
              </a:rPr>
              <a:t>(Thrombolytics)</a:t>
            </a:r>
            <a:endParaRPr sz="32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80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45" dirty="0">
                <a:solidFill>
                  <a:srgbClr val="FFFFFF"/>
                </a:solidFill>
                <a:latin typeface="Arial"/>
                <a:cs typeface="Arial"/>
              </a:rPr>
              <a:t>Antiplatelet </a:t>
            </a:r>
            <a:r>
              <a:rPr sz="3200" spc="-204" dirty="0">
                <a:solidFill>
                  <a:srgbClr val="FFFFFF"/>
                </a:solidFill>
                <a:latin typeface="Arial"/>
                <a:cs typeface="Arial"/>
              </a:rPr>
              <a:t>Drugs </a:t>
            </a:r>
            <a:r>
              <a:rPr sz="3200" spc="-190" dirty="0">
                <a:solidFill>
                  <a:srgbClr val="FFFFFF"/>
                </a:solidFill>
                <a:latin typeface="Arial"/>
                <a:cs typeface="Arial"/>
              </a:rPr>
              <a:t>– </a:t>
            </a:r>
            <a:r>
              <a:rPr sz="3200" spc="-110" dirty="0">
                <a:solidFill>
                  <a:srgbClr val="FFFFFF"/>
                </a:solidFill>
                <a:latin typeface="Arial"/>
                <a:cs typeface="Arial"/>
              </a:rPr>
              <a:t>Aspirin,</a:t>
            </a:r>
            <a:r>
              <a:rPr sz="3200" spc="-3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-120" dirty="0">
                <a:solidFill>
                  <a:srgbClr val="FFFFFF"/>
                </a:solidFill>
                <a:latin typeface="Arial"/>
                <a:cs typeface="Arial"/>
              </a:rPr>
              <a:t>Dipyrydamole  </a:t>
            </a:r>
            <a:r>
              <a:rPr sz="3200" spc="-150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3200" spc="-1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-125" dirty="0">
                <a:solidFill>
                  <a:srgbClr val="FFFFFF"/>
                </a:solidFill>
                <a:latin typeface="Arial"/>
                <a:cs typeface="Arial"/>
              </a:rPr>
              <a:t>Clopidogrel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97840"/>
            <a:ext cx="490791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95" dirty="0"/>
              <a:t>Why </a:t>
            </a:r>
            <a:r>
              <a:rPr spc="-160" dirty="0"/>
              <a:t>anticoagulants</a:t>
            </a:r>
            <a:r>
              <a:rPr spc="-330" dirty="0"/>
              <a:t> </a:t>
            </a:r>
            <a:r>
              <a:rPr spc="-409" dirty="0"/>
              <a:t>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23240" y="1565909"/>
            <a:ext cx="8043545" cy="39077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0"/>
              </a:spcBef>
            </a:pPr>
            <a:r>
              <a:rPr sz="3300" spc="1732" baseline="5050" dirty="0">
                <a:solidFill>
                  <a:srgbClr val="FFFFFF"/>
                </a:solidFill>
                <a:latin typeface="OpenSymbol"/>
                <a:cs typeface="OpenSymbol"/>
              </a:rPr>
              <a:t></a:t>
            </a:r>
            <a:r>
              <a:rPr sz="2200" spc="1155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2200" spc="-40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spc="-95" dirty="0">
                <a:solidFill>
                  <a:srgbClr val="FFFFFF"/>
                </a:solidFill>
                <a:latin typeface="Arial"/>
                <a:cs typeface="Arial"/>
              </a:rPr>
              <a:t>reduce </a:t>
            </a:r>
            <a:r>
              <a:rPr sz="2200" spc="-35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200" spc="-70" dirty="0">
                <a:solidFill>
                  <a:srgbClr val="FFFFFF"/>
                </a:solidFill>
                <a:latin typeface="Arial"/>
                <a:cs typeface="Arial"/>
              </a:rPr>
              <a:t>coagulability </a:t>
            </a:r>
            <a:r>
              <a:rPr sz="2200" spc="-5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2200" spc="-55" dirty="0">
                <a:solidFill>
                  <a:srgbClr val="FFFFFF"/>
                </a:solidFill>
                <a:latin typeface="Arial"/>
                <a:cs typeface="Arial"/>
              </a:rPr>
              <a:t>blood</a:t>
            </a:r>
            <a:endParaRPr sz="2200">
              <a:latin typeface="Arial"/>
              <a:cs typeface="Arial"/>
            </a:endParaRPr>
          </a:p>
          <a:p>
            <a:pPr marL="25400">
              <a:lnSpc>
                <a:spcPct val="100000"/>
              </a:lnSpc>
              <a:spcBef>
                <a:spcPts val="20"/>
              </a:spcBef>
            </a:pPr>
            <a:r>
              <a:rPr sz="3300" spc="832" baseline="6313" dirty="0">
                <a:solidFill>
                  <a:srgbClr val="FFFFFF"/>
                </a:solidFill>
                <a:latin typeface="OpenSymbol"/>
                <a:cs typeface="OpenSymbol"/>
              </a:rPr>
              <a:t></a:t>
            </a:r>
            <a:r>
              <a:rPr sz="2200" spc="555" dirty="0">
                <a:solidFill>
                  <a:srgbClr val="FFFFFF"/>
                </a:solidFill>
                <a:latin typeface="Arial"/>
                <a:cs typeface="Arial"/>
              </a:rPr>
              <a:t>Blood</a:t>
            </a:r>
            <a:r>
              <a:rPr sz="2200" spc="-1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spc="-75" dirty="0">
                <a:solidFill>
                  <a:srgbClr val="FFFFFF"/>
                </a:solidFill>
                <a:latin typeface="Arial"/>
                <a:cs typeface="Arial"/>
              </a:rPr>
              <a:t>clots </a:t>
            </a:r>
            <a:r>
              <a:rPr sz="2200" spc="-130" dirty="0">
                <a:solidFill>
                  <a:srgbClr val="FFFFFF"/>
                </a:solidFill>
                <a:latin typeface="Arial"/>
                <a:cs typeface="Arial"/>
              </a:rPr>
              <a:t>– </a:t>
            </a:r>
            <a:r>
              <a:rPr sz="2200" spc="-110" dirty="0">
                <a:solidFill>
                  <a:srgbClr val="FFFF00"/>
                </a:solidFill>
                <a:latin typeface="Arial"/>
                <a:cs typeface="Arial"/>
              </a:rPr>
              <a:t>Thrombus</a:t>
            </a:r>
            <a:endParaRPr sz="2200">
              <a:latin typeface="Arial"/>
              <a:cs typeface="Arial"/>
            </a:endParaRPr>
          </a:p>
          <a:p>
            <a:pPr marL="25400">
              <a:lnSpc>
                <a:spcPct val="100000"/>
              </a:lnSpc>
              <a:spcBef>
                <a:spcPts val="20"/>
              </a:spcBef>
            </a:pPr>
            <a:r>
              <a:rPr sz="3000" spc="555" baseline="5555" dirty="0">
                <a:solidFill>
                  <a:srgbClr val="E36B09"/>
                </a:solidFill>
                <a:latin typeface="OpenSymbol"/>
                <a:cs typeface="OpenSymbol"/>
              </a:rPr>
              <a:t></a:t>
            </a:r>
            <a:r>
              <a:rPr sz="2000" spc="370" dirty="0">
                <a:solidFill>
                  <a:srgbClr val="E36B09"/>
                </a:solidFill>
                <a:latin typeface="Arial"/>
                <a:cs typeface="Arial"/>
              </a:rPr>
              <a:t>Arterial</a:t>
            </a:r>
            <a:r>
              <a:rPr sz="2000" spc="-100" dirty="0">
                <a:solidFill>
                  <a:srgbClr val="E36B09"/>
                </a:solidFill>
                <a:latin typeface="Arial"/>
                <a:cs typeface="Arial"/>
              </a:rPr>
              <a:t> </a:t>
            </a:r>
            <a:r>
              <a:rPr sz="2000" spc="-90" dirty="0">
                <a:solidFill>
                  <a:srgbClr val="FFFF00"/>
                </a:solidFill>
                <a:latin typeface="Arial"/>
                <a:cs typeface="Arial"/>
              </a:rPr>
              <a:t>Thrombosis:</a:t>
            </a:r>
            <a:endParaRPr sz="2000">
              <a:latin typeface="Arial"/>
              <a:cs typeface="Arial"/>
            </a:endParaRPr>
          </a:p>
          <a:p>
            <a:pPr marL="664845" marR="611505" indent="-273050">
              <a:lnSpc>
                <a:spcPct val="80000"/>
              </a:lnSpc>
              <a:spcBef>
                <a:spcPts val="490"/>
              </a:spcBef>
            </a:pPr>
            <a:r>
              <a:rPr sz="3000" spc="412" baseline="5555" dirty="0">
                <a:solidFill>
                  <a:srgbClr val="A84442"/>
                </a:solidFill>
                <a:latin typeface="OpenSymbol"/>
                <a:cs typeface="OpenSymbol"/>
              </a:rPr>
              <a:t></a:t>
            </a:r>
            <a:r>
              <a:rPr sz="2000" spc="275" dirty="0">
                <a:solidFill>
                  <a:srgbClr val="FFFFFF"/>
                </a:solidFill>
                <a:latin typeface="Arial"/>
                <a:cs typeface="Arial"/>
              </a:rPr>
              <a:t>Adherence</a:t>
            </a:r>
            <a:r>
              <a:rPr sz="2000" spc="-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2000" spc="-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50" dirty="0">
                <a:solidFill>
                  <a:srgbClr val="FFFFFF"/>
                </a:solidFill>
                <a:latin typeface="Arial"/>
                <a:cs typeface="Arial"/>
              </a:rPr>
              <a:t>platelets</a:t>
            </a:r>
            <a:r>
              <a:rPr sz="2000" spc="-10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30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2000" spc="-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35" dirty="0">
                <a:solidFill>
                  <a:srgbClr val="FFFFFF"/>
                </a:solidFill>
                <a:latin typeface="Arial"/>
                <a:cs typeface="Arial"/>
              </a:rPr>
              <a:t>arterial</a:t>
            </a:r>
            <a:r>
              <a:rPr sz="2000" spc="-10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75" dirty="0">
                <a:solidFill>
                  <a:srgbClr val="FFFFFF"/>
                </a:solidFill>
                <a:latin typeface="Arial"/>
                <a:cs typeface="Arial"/>
              </a:rPr>
              <a:t>walls</a:t>
            </a:r>
            <a:r>
              <a:rPr sz="2000" spc="-10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120" dirty="0">
                <a:solidFill>
                  <a:srgbClr val="FFFFFF"/>
                </a:solidFill>
                <a:latin typeface="Arial"/>
                <a:cs typeface="Arial"/>
              </a:rPr>
              <a:t>–</a:t>
            </a:r>
            <a:r>
              <a:rPr sz="2000" spc="-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45" dirty="0">
                <a:solidFill>
                  <a:srgbClr val="FFFFFF"/>
                </a:solidFill>
                <a:latin typeface="Arial"/>
                <a:cs typeface="Arial"/>
              </a:rPr>
              <a:t>“</a:t>
            </a:r>
            <a:r>
              <a:rPr sz="2000" b="1" spc="-45" dirty="0">
                <a:solidFill>
                  <a:srgbClr val="FFFFFF"/>
                </a:solidFill>
                <a:latin typeface="Arial"/>
                <a:cs typeface="Arial"/>
              </a:rPr>
              <a:t>White”</a:t>
            </a:r>
            <a:r>
              <a:rPr sz="2000" b="1" spc="-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110" dirty="0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sz="2000" b="1" spc="-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145" dirty="0">
                <a:solidFill>
                  <a:srgbClr val="FFFFFF"/>
                </a:solidFill>
                <a:latin typeface="Arial"/>
                <a:cs typeface="Arial"/>
              </a:rPr>
              <a:t>color</a:t>
            </a:r>
            <a:r>
              <a:rPr sz="2000" b="1" spc="-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55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000" b="1" spc="-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765" dirty="0">
                <a:solidFill>
                  <a:srgbClr val="FFFFFF"/>
                </a:solidFill>
                <a:latin typeface="Arial"/>
                <a:cs typeface="Arial"/>
              </a:rPr>
              <a:t>Often </a:t>
            </a:r>
            <a:r>
              <a:rPr sz="2000" b="1" spc="-5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165" dirty="0">
                <a:solidFill>
                  <a:srgbClr val="FFFFFF"/>
                </a:solidFill>
                <a:latin typeface="Arial"/>
                <a:cs typeface="Arial"/>
              </a:rPr>
              <a:t>associated </a:t>
            </a:r>
            <a:r>
              <a:rPr sz="2000" b="1" spc="-65" dirty="0">
                <a:solidFill>
                  <a:srgbClr val="FFFFFF"/>
                </a:solidFill>
                <a:latin typeface="Arial"/>
                <a:cs typeface="Arial"/>
              </a:rPr>
              <a:t>with </a:t>
            </a:r>
            <a:r>
              <a:rPr sz="2000" b="1" spc="5" dirty="0">
                <a:solidFill>
                  <a:srgbClr val="FFFFFF"/>
                </a:solidFill>
                <a:latin typeface="Arial"/>
                <a:cs typeface="Arial"/>
              </a:rPr>
              <a:t>MI, </a:t>
            </a:r>
            <a:r>
              <a:rPr sz="2000" b="1" spc="-130" dirty="0">
                <a:solidFill>
                  <a:srgbClr val="FFFFFF"/>
                </a:solidFill>
                <a:latin typeface="Arial"/>
                <a:cs typeface="Arial"/>
              </a:rPr>
              <a:t>stroke </a:t>
            </a:r>
            <a:r>
              <a:rPr sz="2000" b="1" spc="-145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2000" b="1" spc="-1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160" dirty="0">
                <a:solidFill>
                  <a:srgbClr val="FFFFFF"/>
                </a:solidFill>
                <a:latin typeface="Arial"/>
                <a:cs typeface="Arial"/>
              </a:rPr>
              <a:t>ischemia</a:t>
            </a:r>
            <a:endParaRPr sz="2000">
              <a:latin typeface="Arial"/>
              <a:cs typeface="Arial"/>
            </a:endParaRPr>
          </a:p>
          <a:p>
            <a:pPr marL="25400">
              <a:lnSpc>
                <a:spcPct val="100000"/>
              </a:lnSpc>
              <a:spcBef>
                <a:spcPts val="20"/>
              </a:spcBef>
            </a:pPr>
            <a:r>
              <a:rPr sz="3000" spc="5212" baseline="5555" dirty="0">
                <a:solidFill>
                  <a:srgbClr val="FFFFFF"/>
                </a:solidFill>
                <a:latin typeface="OpenSymbol"/>
                <a:cs typeface="OpenSymbol"/>
              </a:rPr>
              <a:t></a:t>
            </a:r>
            <a:r>
              <a:rPr sz="3000" spc="-569" baseline="5555" dirty="0">
                <a:solidFill>
                  <a:srgbClr val="FFFFFF"/>
                </a:solidFill>
                <a:latin typeface="OpenSymbol"/>
                <a:cs typeface="OpenSymbol"/>
              </a:rPr>
              <a:t> </a:t>
            </a:r>
            <a:r>
              <a:rPr sz="2000" spc="-120" dirty="0">
                <a:solidFill>
                  <a:srgbClr val="00AFEF"/>
                </a:solidFill>
                <a:latin typeface="Arial"/>
                <a:cs typeface="Arial"/>
              </a:rPr>
              <a:t>Venous </a:t>
            </a:r>
            <a:r>
              <a:rPr sz="2000" spc="-95" dirty="0">
                <a:solidFill>
                  <a:srgbClr val="FFFF00"/>
                </a:solidFill>
                <a:latin typeface="Arial"/>
                <a:cs typeface="Arial"/>
              </a:rPr>
              <a:t>Thrombosis:</a:t>
            </a:r>
            <a:endParaRPr sz="2000">
              <a:latin typeface="Arial"/>
              <a:cs typeface="Arial"/>
            </a:endParaRPr>
          </a:p>
          <a:p>
            <a:pPr marL="664845" marR="477520" indent="-273050" algn="just">
              <a:lnSpc>
                <a:spcPts val="1920"/>
              </a:lnSpc>
              <a:spcBef>
                <a:spcPts val="484"/>
              </a:spcBef>
            </a:pPr>
            <a:r>
              <a:rPr sz="3000" spc="450" baseline="5555" dirty="0">
                <a:solidFill>
                  <a:srgbClr val="A84442"/>
                </a:solidFill>
                <a:latin typeface="OpenSymbol"/>
                <a:cs typeface="OpenSymbol"/>
              </a:rPr>
              <a:t></a:t>
            </a:r>
            <a:r>
              <a:rPr sz="2000" spc="300" dirty="0">
                <a:solidFill>
                  <a:srgbClr val="FFFFFF"/>
                </a:solidFill>
                <a:latin typeface="Arial"/>
                <a:cs typeface="Arial"/>
              </a:rPr>
              <a:t>Develops</a:t>
            </a:r>
            <a:r>
              <a:rPr sz="2000" spc="-3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30" dirty="0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sz="2000" spc="-125" dirty="0">
                <a:solidFill>
                  <a:srgbClr val="FFFFFF"/>
                </a:solidFill>
                <a:latin typeface="Arial"/>
                <a:cs typeface="Arial"/>
              </a:rPr>
              <a:t>areas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2000" spc="-80" dirty="0">
                <a:solidFill>
                  <a:srgbClr val="FFFFFF"/>
                </a:solidFill>
                <a:latin typeface="Arial"/>
                <a:cs typeface="Arial"/>
              </a:rPr>
              <a:t>stagnated </a:t>
            </a:r>
            <a:r>
              <a:rPr sz="2000" spc="-50" dirty="0">
                <a:solidFill>
                  <a:srgbClr val="FFFFFF"/>
                </a:solidFill>
                <a:latin typeface="Arial"/>
                <a:cs typeface="Arial"/>
              </a:rPr>
              <a:t>blood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flow </a:t>
            </a:r>
            <a:r>
              <a:rPr sz="2000" spc="-85" dirty="0">
                <a:solidFill>
                  <a:srgbClr val="FFFFFF"/>
                </a:solidFill>
                <a:latin typeface="Arial"/>
                <a:cs typeface="Arial"/>
              </a:rPr>
              <a:t>(deep </a:t>
            </a:r>
            <a:r>
              <a:rPr sz="2000" spc="-70" dirty="0">
                <a:solidFill>
                  <a:srgbClr val="FFFFFF"/>
                </a:solidFill>
                <a:latin typeface="Arial"/>
                <a:cs typeface="Arial"/>
              </a:rPr>
              <a:t>vein </a:t>
            </a:r>
            <a:r>
              <a:rPr sz="2000" spc="-315" dirty="0">
                <a:solidFill>
                  <a:srgbClr val="FFFFFF"/>
                </a:solidFill>
                <a:latin typeface="Arial"/>
                <a:cs typeface="Arial"/>
              </a:rPr>
              <a:t>thrombosis),  </a:t>
            </a:r>
            <a:r>
              <a:rPr sz="2000" spc="-110" dirty="0">
                <a:solidFill>
                  <a:srgbClr val="E36B09"/>
                </a:solidFill>
                <a:latin typeface="Arial"/>
                <a:cs typeface="Arial"/>
              </a:rPr>
              <a:t>“</a:t>
            </a:r>
            <a:r>
              <a:rPr sz="2000" b="1" spc="-110" dirty="0">
                <a:solidFill>
                  <a:srgbClr val="E36B09"/>
                </a:solidFill>
                <a:latin typeface="Arial"/>
                <a:cs typeface="Arial"/>
              </a:rPr>
              <a:t>Red” </a:t>
            </a:r>
            <a:r>
              <a:rPr sz="2000" b="1" spc="-105" dirty="0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sz="2000" b="1" spc="-130" dirty="0">
                <a:solidFill>
                  <a:srgbClr val="FFFFFF"/>
                </a:solidFill>
                <a:latin typeface="Arial"/>
                <a:cs typeface="Arial"/>
              </a:rPr>
              <a:t>color- </a:t>
            </a:r>
            <a:r>
              <a:rPr sz="2000" b="1" spc="-175" dirty="0">
                <a:solidFill>
                  <a:srgbClr val="FFFFFF"/>
                </a:solidFill>
                <a:latin typeface="Arial"/>
                <a:cs typeface="Arial"/>
              </a:rPr>
              <a:t>Associated </a:t>
            </a:r>
            <a:r>
              <a:rPr sz="2000" b="1" spc="-70" dirty="0">
                <a:solidFill>
                  <a:srgbClr val="FFFFFF"/>
                </a:solidFill>
                <a:latin typeface="Arial"/>
                <a:cs typeface="Arial"/>
              </a:rPr>
              <a:t>with </a:t>
            </a:r>
            <a:r>
              <a:rPr sz="2000" b="1" spc="-175" dirty="0">
                <a:solidFill>
                  <a:srgbClr val="FFFFFF"/>
                </a:solidFill>
                <a:latin typeface="Arial"/>
                <a:cs typeface="Arial"/>
              </a:rPr>
              <a:t>Congestive </a:t>
            </a:r>
            <a:r>
              <a:rPr sz="2000" b="1" spc="-95" dirty="0">
                <a:solidFill>
                  <a:srgbClr val="FFFFFF"/>
                </a:solidFill>
                <a:latin typeface="Arial"/>
                <a:cs typeface="Arial"/>
              </a:rPr>
              <a:t>Heart </a:t>
            </a:r>
            <a:r>
              <a:rPr sz="2000" b="1" spc="-120" dirty="0">
                <a:solidFill>
                  <a:srgbClr val="FFFFFF"/>
                </a:solidFill>
                <a:latin typeface="Arial"/>
                <a:cs typeface="Arial"/>
              </a:rPr>
              <a:t>Failure, </a:t>
            </a:r>
            <a:r>
              <a:rPr sz="2000" b="1" spc="-170" dirty="0">
                <a:solidFill>
                  <a:srgbClr val="FFFFFF"/>
                </a:solidFill>
                <a:latin typeface="Arial"/>
                <a:cs typeface="Arial"/>
              </a:rPr>
              <a:t>Cancer,  </a:t>
            </a:r>
            <a:r>
              <a:rPr sz="2000" b="1" spc="-180" dirty="0">
                <a:solidFill>
                  <a:srgbClr val="FFFFFF"/>
                </a:solidFill>
                <a:latin typeface="Arial"/>
                <a:cs typeface="Arial"/>
              </a:rPr>
              <a:t>Surgery</a:t>
            </a:r>
            <a:endParaRPr sz="2000">
              <a:latin typeface="Arial"/>
              <a:cs typeface="Arial"/>
            </a:endParaRPr>
          </a:p>
          <a:p>
            <a:pPr marL="25400">
              <a:lnSpc>
                <a:spcPct val="100000"/>
              </a:lnSpc>
              <a:spcBef>
                <a:spcPts val="35"/>
              </a:spcBef>
            </a:pPr>
            <a:r>
              <a:rPr sz="3300" spc="487" baseline="6313" dirty="0">
                <a:solidFill>
                  <a:srgbClr val="FFFFFF"/>
                </a:solidFill>
                <a:latin typeface="OpenSymbol"/>
                <a:cs typeface="OpenSymbol"/>
              </a:rPr>
              <a:t></a:t>
            </a:r>
            <a:r>
              <a:rPr sz="2200" spc="325" dirty="0">
                <a:solidFill>
                  <a:srgbClr val="FFFFFF"/>
                </a:solidFill>
                <a:latin typeface="Arial"/>
                <a:cs typeface="Arial"/>
              </a:rPr>
              <a:t>Thrombus</a:t>
            </a:r>
            <a:r>
              <a:rPr sz="2200" spc="-25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spc="-100" dirty="0">
                <a:solidFill>
                  <a:srgbClr val="FFFFFF"/>
                </a:solidFill>
                <a:latin typeface="Arial"/>
                <a:cs typeface="Arial"/>
              </a:rPr>
              <a:t>dislodge </a:t>
            </a:r>
            <a:r>
              <a:rPr sz="2200" spc="-15" dirty="0">
                <a:solidFill>
                  <a:srgbClr val="FFFFFF"/>
                </a:solidFill>
                <a:latin typeface="Arial"/>
                <a:cs typeface="Arial"/>
              </a:rPr>
              <a:t>from </a:t>
            </a:r>
            <a:r>
              <a:rPr sz="2200" spc="-65" dirty="0">
                <a:solidFill>
                  <a:srgbClr val="E36B09"/>
                </a:solidFill>
                <a:latin typeface="Arial"/>
                <a:cs typeface="Arial"/>
              </a:rPr>
              <a:t>arteries </a:t>
            </a:r>
            <a:r>
              <a:rPr sz="2200" spc="-105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2200" spc="-110" dirty="0">
                <a:solidFill>
                  <a:srgbClr val="00AFEF"/>
                </a:solidFill>
                <a:latin typeface="Arial"/>
                <a:cs typeface="Arial"/>
              </a:rPr>
              <a:t>veins </a:t>
            </a:r>
            <a:r>
              <a:rPr sz="2200" spc="-105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2200" spc="-114" dirty="0">
                <a:solidFill>
                  <a:srgbClr val="FFFFFF"/>
                </a:solidFill>
                <a:latin typeface="Arial"/>
                <a:cs typeface="Arial"/>
              </a:rPr>
              <a:t>become </a:t>
            </a:r>
            <a:r>
              <a:rPr sz="2200" spc="-120" dirty="0">
                <a:solidFill>
                  <a:srgbClr val="FFFFFF"/>
                </a:solidFill>
                <a:latin typeface="Arial"/>
                <a:cs typeface="Arial"/>
              </a:rPr>
              <a:t>an </a:t>
            </a:r>
            <a:r>
              <a:rPr sz="2200" b="1" spc="-685" dirty="0">
                <a:solidFill>
                  <a:srgbClr val="FFFF00"/>
                </a:solidFill>
                <a:latin typeface="Arial"/>
                <a:cs typeface="Arial"/>
              </a:rPr>
              <a:t>embolus</a:t>
            </a:r>
            <a:endParaRPr sz="2200">
              <a:latin typeface="Arial"/>
              <a:cs typeface="Arial"/>
            </a:endParaRPr>
          </a:p>
          <a:p>
            <a:pPr marL="298450" marR="723265" indent="-273050">
              <a:lnSpc>
                <a:spcPct val="79500"/>
              </a:lnSpc>
              <a:spcBef>
                <a:spcPts val="560"/>
              </a:spcBef>
            </a:pPr>
            <a:r>
              <a:rPr sz="3300" spc="637" baseline="6313" dirty="0">
                <a:solidFill>
                  <a:srgbClr val="00AFEF"/>
                </a:solidFill>
                <a:latin typeface="OpenSymbol"/>
                <a:cs typeface="OpenSymbol"/>
              </a:rPr>
              <a:t></a:t>
            </a:r>
            <a:r>
              <a:rPr sz="2200" spc="425" dirty="0">
                <a:solidFill>
                  <a:srgbClr val="00AFEF"/>
                </a:solidFill>
                <a:latin typeface="Arial"/>
                <a:cs typeface="Arial"/>
              </a:rPr>
              <a:t>Venous</a:t>
            </a:r>
            <a:r>
              <a:rPr sz="2200" spc="-430" dirty="0">
                <a:solidFill>
                  <a:srgbClr val="00AFEF"/>
                </a:solidFill>
                <a:latin typeface="Arial"/>
                <a:cs typeface="Arial"/>
              </a:rPr>
              <a:t> </a:t>
            </a:r>
            <a:r>
              <a:rPr sz="2200" spc="-60" dirty="0">
                <a:solidFill>
                  <a:srgbClr val="FFFF00"/>
                </a:solidFill>
                <a:latin typeface="Arial"/>
                <a:cs typeface="Arial"/>
              </a:rPr>
              <a:t>emboli </a:t>
            </a:r>
            <a:r>
              <a:rPr sz="2200" spc="-145" dirty="0">
                <a:solidFill>
                  <a:srgbClr val="FFFFFF"/>
                </a:solidFill>
                <a:latin typeface="Arial"/>
                <a:cs typeface="Arial"/>
              </a:rPr>
              <a:t>can </a:t>
            </a:r>
            <a:r>
              <a:rPr sz="2200" spc="-85" dirty="0">
                <a:solidFill>
                  <a:srgbClr val="FFFFFF"/>
                </a:solidFill>
                <a:latin typeface="Arial"/>
                <a:cs typeface="Arial"/>
              </a:rPr>
              <a:t>block </a:t>
            </a:r>
            <a:r>
              <a:rPr sz="2200" spc="-55" dirty="0">
                <a:solidFill>
                  <a:srgbClr val="FFFFFF"/>
                </a:solidFill>
                <a:latin typeface="Arial"/>
                <a:cs typeface="Arial"/>
              </a:rPr>
              <a:t>arterioles </a:t>
            </a:r>
            <a:r>
              <a:rPr sz="2200" spc="-30" dirty="0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sz="2200" spc="-35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200" spc="-85" dirty="0">
                <a:solidFill>
                  <a:srgbClr val="FFFFFF"/>
                </a:solidFill>
                <a:latin typeface="Arial"/>
                <a:cs typeface="Arial"/>
              </a:rPr>
              <a:t>lung </a:t>
            </a:r>
            <a:r>
              <a:rPr sz="2200" spc="-105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2200" spc="-484" dirty="0">
                <a:solidFill>
                  <a:srgbClr val="FFFFFF"/>
                </a:solidFill>
                <a:latin typeface="Arial"/>
                <a:cs typeface="Arial"/>
              </a:rPr>
              <a:t>pulmonary  </a:t>
            </a:r>
            <a:r>
              <a:rPr sz="2200" spc="-55" dirty="0">
                <a:solidFill>
                  <a:srgbClr val="FFFFFF"/>
                </a:solidFill>
                <a:latin typeface="Arial"/>
                <a:cs typeface="Arial"/>
              </a:rPr>
              <a:t>circulation</a:t>
            </a:r>
            <a:endParaRPr sz="2200">
              <a:latin typeface="Arial"/>
              <a:cs typeface="Arial"/>
            </a:endParaRPr>
          </a:p>
          <a:p>
            <a:pPr marL="391795">
              <a:lnSpc>
                <a:spcPct val="100000"/>
              </a:lnSpc>
              <a:spcBef>
                <a:spcPts val="20"/>
              </a:spcBef>
            </a:pPr>
            <a:r>
              <a:rPr sz="3000" spc="232" baseline="5555" dirty="0">
                <a:solidFill>
                  <a:srgbClr val="A84442"/>
                </a:solidFill>
                <a:latin typeface="OpenSymbol"/>
                <a:cs typeface="OpenSymbol"/>
              </a:rPr>
              <a:t></a:t>
            </a:r>
            <a:r>
              <a:rPr sz="2000" spc="155" dirty="0">
                <a:solidFill>
                  <a:srgbClr val="FFFF00"/>
                </a:solidFill>
                <a:latin typeface="Arial"/>
                <a:cs typeface="Arial"/>
              </a:rPr>
              <a:t>Thromboembolism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001509" y="284479"/>
            <a:ext cx="1771650" cy="128651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96589" y="497840"/>
            <a:ext cx="274764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475" dirty="0"/>
              <a:t>THANK</a:t>
            </a:r>
            <a:r>
              <a:rPr spc="-310" dirty="0"/>
              <a:t> </a:t>
            </a:r>
            <a:r>
              <a:rPr spc="-555" dirty="0"/>
              <a:t>YOU</a:t>
            </a:r>
          </a:p>
        </p:txBody>
      </p:sp>
      <p:sp>
        <p:nvSpPr>
          <p:cNvPr id="3" name="object 3"/>
          <p:cNvSpPr/>
          <p:nvPr/>
        </p:nvSpPr>
        <p:spPr>
          <a:xfrm>
            <a:off x="1287780" y="1601469"/>
            <a:ext cx="6567170" cy="452501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67839" y="497840"/>
            <a:ext cx="559816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80" dirty="0"/>
              <a:t>Available</a:t>
            </a:r>
            <a:r>
              <a:rPr spc="-280" dirty="0"/>
              <a:t> </a:t>
            </a:r>
            <a:r>
              <a:rPr spc="-165" dirty="0"/>
              <a:t>Anticoagulants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32890"/>
            <a:ext cx="3999865" cy="6642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515"/>
              </a:lnSpc>
              <a:spcBef>
                <a:spcPts val="100"/>
              </a:spcBef>
            </a:pPr>
            <a:r>
              <a:rPr sz="2200" spc="-160" dirty="0">
                <a:solidFill>
                  <a:srgbClr val="FFFFFF"/>
                </a:solidFill>
                <a:latin typeface="Arial"/>
                <a:cs typeface="Arial"/>
              </a:rPr>
              <a:t>Used </a:t>
            </a:r>
            <a:r>
              <a:rPr sz="2200" spc="-30" dirty="0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sz="2200" spc="-10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spc="-60" dirty="0">
                <a:solidFill>
                  <a:srgbClr val="FFFFFF"/>
                </a:solidFill>
                <a:latin typeface="Arial"/>
                <a:cs typeface="Arial"/>
              </a:rPr>
              <a:t>vivo:</a:t>
            </a:r>
            <a:endParaRPr sz="2200">
              <a:latin typeface="Arial"/>
              <a:cs typeface="Arial"/>
            </a:endParaRPr>
          </a:p>
          <a:p>
            <a:pPr marL="469900">
              <a:lnSpc>
                <a:spcPts val="2515"/>
              </a:lnSpc>
              <a:tabLst>
                <a:tab pos="1002665" algn="l"/>
              </a:tabLst>
            </a:pPr>
            <a:r>
              <a:rPr sz="2200" spc="-85" dirty="0">
                <a:solidFill>
                  <a:srgbClr val="A84442"/>
                </a:solidFill>
                <a:latin typeface="Arial"/>
                <a:cs typeface="Arial"/>
              </a:rPr>
              <a:t>1.	</a:t>
            </a:r>
            <a:r>
              <a:rPr sz="2200" spc="-85" dirty="0">
                <a:solidFill>
                  <a:srgbClr val="FFFFFF"/>
                </a:solidFill>
                <a:latin typeface="Arial"/>
                <a:cs typeface="Arial"/>
              </a:rPr>
              <a:t>Parenteral</a:t>
            </a:r>
            <a:r>
              <a:rPr sz="2200" spc="-1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spc="-80" dirty="0">
                <a:solidFill>
                  <a:srgbClr val="FFFFFF"/>
                </a:solidFill>
                <a:latin typeface="Arial"/>
                <a:cs typeface="Arial"/>
              </a:rPr>
              <a:t>anticoagulants:</a:t>
            </a:r>
            <a:endParaRPr sz="2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50339" y="2137409"/>
            <a:ext cx="127000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spc="-95" dirty="0">
                <a:solidFill>
                  <a:srgbClr val="8B3735"/>
                </a:solidFill>
                <a:latin typeface="Arial"/>
                <a:cs typeface="Arial"/>
              </a:rPr>
              <a:t>–</a:t>
            </a:r>
            <a:endParaRPr sz="1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450339" y="2148840"/>
            <a:ext cx="6169025" cy="660400"/>
          </a:xfrm>
          <a:prstGeom prst="rect">
            <a:avLst/>
          </a:prstGeom>
        </p:spPr>
        <p:txBody>
          <a:bodyPr vert="horz" wrap="square" lIns="0" tIns="86360" rIns="0" bIns="0" rtlCol="0">
            <a:spAutoFit/>
          </a:bodyPr>
          <a:lstStyle/>
          <a:p>
            <a:pPr marL="469265" marR="5080">
              <a:lnSpc>
                <a:spcPct val="69800"/>
              </a:lnSpc>
              <a:spcBef>
                <a:spcPts val="680"/>
              </a:spcBef>
            </a:pPr>
            <a:r>
              <a:rPr sz="1600" spc="-35" dirty="0">
                <a:solidFill>
                  <a:srgbClr val="FFFFFF"/>
                </a:solidFill>
                <a:latin typeface="Arial"/>
                <a:cs typeface="Arial"/>
              </a:rPr>
              <a:t>Indirect </a:t>
            </a:r>
            <a:r>
              <a:rPr sz="1600" spc="-20" dirty="0">
                <a:solidFill>
                  <a:srgbClr val="FFFFFF"/>
                </a:solidFill>
                <a:latin typeface="Arial"/>
                <a:cs typeface="Arial"/>
              </a:rPr>
              <a:t>thrombin </a:t>
            </a:r>
            <a:r>
              <a:rPr sz="1600" spc="-25" dirty="0">
                <a:solidFill>
                  <a:srgbClr val="FFFFFF"/>
                </a:solidFill>
                <a:latin typeface="Arial"/>
                <a:cs typeface="Arial"/>
              </a:rPr>
              <a:t>inhibitors: </a:t>
            </a:r>
            <a:r>
              <a:rPr sz="1600" spc="-65" dirty="0">
                <a:solidFill>
                  <a:srgbClr val="FFFF00"/>
                </a:solidFill>
                <a:latin typeface="Arial"/>
                <a:cs typeface="Arial"/>
              </a:rPr>
              <a:t>Heparin, </a:t>
            </a:r>
            <a:r>
              <a:rPr sz="1600" spc="-95" dirty="0">
                <a:solidFill>
                  <a:srgbClr val="FFFF00"/>
                </a:solidFill>
                <a:latin typeface="Arial"/>
                <a:cs typeface="Arial"/>
              </a:rPr>
              <a:t>Low </a:t>
            </a:r>
            <a:r>
              <a:rPr sz="1600" spc="-55" dirty="0">
                <a:solidFill>
                  <a:srgbClr val="FFFF00"/>
                </a:solidFill>
                <a:latin typeface="Arial"/>
                <a:cs typeface="Arial"/>
              </a:rPr>
              <a:t>molecular </a:t>
            </a:r>
            <a:r>
              <a:rPr sz="1600" spc="-40" dirty="0">
                <a:solidFill>
                  <a:srgbClr val="FFFF00"/>
                </a:solidFill>
                <a:latin typeface="Arial"/>
                <a:cs typeface="Arial"/>
              </a:rPr>
              <a:t>weight</a:t>
            </a:r>
            <a:r>
              <a:rPr sz="1600" spc="-26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600" spc="-55" dirty="0">
                <a:solidFill>
                  <a:srgbClr val="FFFF00"/>
                </a:solidFill>
                <a:latin typeface="Arial"/>
                <a:cs typeface="Arial"/>
              </a:rPr>
              <a:t>heparin,  </a:t>
            </a:r>
            <a:r>
              <a:rPr sz="1600" spc="-75" dirty="0">
                <a:solidFill>
                  <a:srgbClr val="FFFF00"/>
                </a:solidFill>
                <a:latin typeface="Arial"/>
                <a:cs typeface="Arial"/>
              </a:rPr>
              <a:t>Fondaparinux,</a:t>
            </a:r>
            <a:r>
              <a:rPr sz="1600" spc="-9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600" spc="-75" dirty="0">
                <a:solidFill>
                  <a:srgbClr val="FFFFFF"/>
                </a:solidFill>
                <a:latin typeface="Arial"/>
                <a:cs typeface="Arial"/>
              </a:rPr>
              <a:t>Danaparoid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ts val="1739"/>
              </a:lnSpc>
              <a:tabLst>
                <a:tab pos="469265" algn="l"/>
              </a:tabLst>
            </a:pPr>
            <a:r>
              <a:rPr sz="2400" spc="-142" baseline="3472" dirty="0">
                <a:solidFill>
                  <a:srgbClr val="8B3735"/>
                </a:solidFill>
                <a:latin typeface="Arial"/>
                <a:cs typeface="Arial"/>
              </a:rPr>
              <a:t>–	</a:t>
            </a:r>
            <a:r>
              <a:rPr sz="1600" spc="-50" dirty="0">
                <a:solidFill>
                  <a:srgbClr val="FFFFFF"/>
                </a:solidFill>
                <a:latin typeface="Arial"/>
                <a:cs typeface="Arial"/>
              </a:rPr>
              <a:t>Direct </a:t>
            </a:r>
            <a:r>
              <a:rPr sz="1600" spc="-20" dirty="0">
                <a:solidFill>
                  <a:srgbClr val="FFFFFF"/>
                </a:solidFill>
                <a:latin typeface="Arial"/>
                <a:cs typeface="Arial"/>
              </a:rPr>
              <a:t>thrombin </a:t>
            </a:r>
            <a:r>
              <a:rPr sz="1600" spc="-25" dirty="0">
                <a:solidFill>
                  <a:srgbClr val="FFFFFF"/>
                </a:solidFill>
                <a:latin typeface="Arial"/>
                <a:cs typeface="Arial"/>
              </a:rPr>
              <a:t>inhibitors: </a:t>
            </a:r>
            <a:r>
              <a:rPr sz="1600" spc="-55" dirty="0">
                <a:solidFill>
                  <a:srgbClr val="FFFFFF"/>
                </a:solidFill>
                <a:latin typeface="Arial"/>
                <a:cs typeface="Arial"/>
              </a:rPr>
              <a:t>Lepirudin,</a:t>
            </a:r>
            <a:r>
              <a:rPr sz="1600" spc="-2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-50" dirty="0">
                <a:solidFill>
                  <a:srgbClr val="FFFFFF"/>
                </a:solidFill>
                <a:latin typeface="Arial"/>
                <a:cs typeface="Arial"/>
              </a:rPr>
              <a:t>Bivalirudin</a:t>
            </a:r>
            <a:endParaRPr sz="1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93139" y="2753359"/>
            <a:ext cx="237490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spc="-114" dirty="0">
                <a:solidFill>
                  <a:srgbClr val="A84442"/>
                </a:solidFill>
                <a:latin typeface="Arial"/>
                <a:cs typeface="Arial"/>
              </a:rPr>
              <a:t>1</a:t>
            </a:r>
            <a:r>
              <a:rPr sz="2200" spc="-60" dirty="0">
                <a:solidFill>
                  <a:srgbClr val="A84442"/>
                </a:solidFill>
                <a:latin typeface="Arial"/>
                <a:cs typeface="Arial"/>
              </a:rPr>
              <a:t>.</a:t>
            </a:r>
            <a:endParaRPr sz="2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526539" y="2753359"/>
            <a:ext cx="2301875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spc="-100" dirty="0">
                <a:solidFill>
                  <a:srgbClr val="FFFFFF"/>
                </a:solidFill>
                <a:latin typeface="Arial"/>
                <a:cs typeface="Arial"/>
              </a:rPr>
              <a:t>Oral</a:t>
            </a:r>
            <a:r>
              <a:rPr sz="2200" spc="-1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spc="-85" dirty="0">
                <a:solidFill>
                  <a:srgbClr val="FFFFFF"/>
                </a:solidFill>
                <a:latin typeface="Arial"/>
                <a:cs typeface="Arial"/>
              </a:rPr>
              <a:t>anticoagulants:</a:t>
            </a:r>
            <a:endParaRPr sz="22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450339" y="3054350"/>
            <a:ext cx="127000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spc="-95" dirty="0">
                <a:solidFill>
                  <a:srgbClr val="8B3735"/>
                </a:solidFill>
                <a:latin typeface="Arial"/>
                <a:cs typeface="Arial"/>
              </a:rPr>
              <a:t>–</a:t>
            </a:r>
            <a:endParaRPr sz="16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450339" y="3445509"/>
            <a:ext cx="127000" cy="4902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830"/>
              </a:lnSpc>
              <a:spcBef>
                <a:spcPts val="100"/>
              </a:spcBef>
            </a:pPr>
            <a:r>
              <a:rPr sz="1600" spc="-95" dirty="0">
                <a:solidFill>
                  <a:srgbClr val="8B3735"/>
                </a:solidFill>
                <a:latin typeface="Arial"/>
                <a:cs typeface="Arial"/>
              </a:rPr>
              <a:t>–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ts val="1830"/>
              </a:lnSpc>
            </a:pPr>
            <a:r>
              <a:rPr sz="1600" spc="-95" dirty="0">
                <a:solidFill>
                  <a:srgbClr val="8B3735"/>
                </a:solidFill>
                <a:latin typeface="Arial"/>
                <a:cs typeface="Arial"/>
              </a:rPr>
              <a:t>–</a:t>
            </a:r>
            <a:endParaRPr sz="16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907539" y="3065779"/>
            <a:ext cx="6022340" cy="881380"/>
          </a:xfrm>
          <a:prstGeom prst="rect">
            <a:avLst/>
          </a:prstGeom>
        </p:spPr>
        <p:txBody>
          <a:bodyPr vert="horz" wrap="square" lIns="0" tIns="86360" rIns="0" bIns="0" rtlCol="0">
            <a:spAutoFit/>
          </a:bodyPr>
          <a:lstStyle/>
          <a:p>
            <a:pPr marL="12700" marR="5080">
              <a:lnSpc>
                <a:spcPct val="69800"/>
              </a:lnSpc>
              <a:spcBef>
                <a:spcPts val="680"/>
              </a:spcBef>
            </a:pPr>
            <a:r>
              <a:rPr sz="1600" spc="-80" dirty="0">
                <a:solidFill>
                  <a:srgbClr val="FFFFFF"/>
                </a:solidFill>
                <a:latin typeface="Arial"/>
                <a:cs typeface="Arial"/>
              </a:rPr>
              <a:t>Coumarin </a:t>
            </a:r>
            <a:r>
              <a:rPr sz="1600" spc="-55" dirty="0">
                <a:solidFill>
                  <a:srgbClr val="FFFFFF"/>
                </a:solidFill>
                <a:latin typeface="Arial"/>
                <a:cs typeface="Arial"/>
              </a:rPr>
              <a:t>Derivative: </a:t>
            </a:r>
            <a:r>
              <a:rPr sz="1600" spc="-70" dirty="0">
                <a:solidFill>
                  <a:srgbClr val="FFFF00"/>
                </a:solidFill>
                <a:latin typeface="Arial"/>
                <a:cs typeface="Arial"/>
              </a:rPr>
              <a:t>Bishydroxycoumarin </a:t>
            </a:r>
            <a:r>
              <a:rPr sz="1600" spc="-50" dirty="0">
                <a:solidFill>
                  <a:srgbClr val="FFFF00"/>
                </a:solidFill>
                <a:latin typeface="Arial"/>
                <a:cs typeface="Arial"/>
              </a:rPr>
              <a:t>(dicumarol), </a:t>
            </a:r>
            <a:r>
              <a:rPr sz="1600" spc="-40" dirty="0">
                <a:solidFill>
                  <a:srgbClr val="FFFF00"/>
                </a:solidFill>
                <a:latin typeface="Arial"/>
                <a:cs typeface="Arial"/>
              </a:rPr>
              <a:t>Warfarin </a:t>
            </a:r>
            <a:r>
              <a:rPr sz="1600" spc="-65" dirty="0">
                <a:solidFill>
                  <a:srgbClr val="FFFF00"/>
                </a:solidFill>
                <a:latin typeface="Arial"/>
                <a:cs typeface="Arial"/>
              </a:rPr>
              <a:t>sodium,  </a:t>
            </a:r>
            <a:r>
              <a:rPr sz="1600" spc="-75" dirty="0">
                <a:solidFill>
                  <a:srgbClr val="FFFF00"/>
                </a:solidFill>
                <a:latin typeface="Arial"/>
                <a:cs typeface="Arial"/>
              </a:rPr>
              <a:t>Acenocoumarol</a:t>
            </a:r>
            <a:endParaRPr sz="1600">
              <a:latin typeface="Arial"/>
              <a:cs typeface="Arial"/>
            </a:endParaRPr>
          </a:p>
          <a:p>
            <a:pPr marL="12700" marR="2771140">
              <a:lnSpc>
                <a:spcPts val="1739"/>
              </a:lnSpc>
              <a:spcBef>
                <a:spcPts val="25"/>
              </a:spcBef>
            </a:pPr>
            <a:r>
              <a:rPr sz="1600" spc="-60" dirty="0">
                <a:solidFill>
                  <a:srgbClr val="FFFFFF"/>
                </a:solidFill>
                <a:latin typeface="Arial"/>
                <a:cs typeface="Arial"/>
              </a:rPr>
              <a:t>Inandione </a:t>
            </a:r>
            <a:r>
              <a:rPr sz="1600" spc="-55" dirty="0">
                <a:solidFill>
                  <a:srgbClr val="FFFFFF"/>
                </a:solidFill>
                <a:latin typeface="Arial"/>
                <a:cs typeface="Arial"/>
              </a:rPr>
              <a:t>derivatives: </a:t>
            </a:r>
            <a:r>
              <a:rPr sz="1600" spc="-70" dirty="0">
                <a:solidFill>
                  <a:srgbClr val="FFFF00"/>
                </a:solidFill>
                <a:latin typeface="Arial"/>
                <a:cs typeface="Arial"/>
              </a:rPr>
              <a:t>Phenindione  </a:t>
            </a:r>
            <a:r>
              <a:rPr sz="1600" spc="-50" dirty="0">
                <a:solidFill>
                  <a:srgbClr val="FFFFFF"/>
                </a:solidFill>
                <a:latin typeface="Arial"/>
                <a:cs typeface="Arial"/>
              </a:rPr>
              <a:t>Direct </a:t>
            </a:r>
            <a:r>
              <a:rPr sz="1600" spc="-25" dirty="0">
                <a:solidFill>
                  <a:srgbClr val="FFFFFF"/>
                </a:solidFill>
                <a:latin typeface="Arial"/>
                <a:cs typeface="Arial"/>
              </a:rPr>
              <a:t>factor </a:t>
            </a:r>
            <a:r>
              <a:rPr sz="1600" spc="-190" dirty="0">
                <a:solidFill>
                  <a:srgbClr val="FFFFFF"/>
                </a:solidFill>
                <a:latin typeface="Arial"/>
                <a:cs typeface="Arial"/>
              </a:rPr>
              <a:t>Xa </a:t>
            </a:r>
            <a:r>
              <a:rPr sz="1600" spc="-25" dirty="0">
                <a:solidFill>
                  <a:srgbClr val="FFFFFF"/>
                </a:solidFill>
                <a:latin typeface="Arial"/>
                <a:cs typeface="Arial"/>
              </a:rPr>
              <a:t>inhibitors:</a:t>
            </a:r>
            <a:r>
              <a:rPr sz="1600" spc="-1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-90" dirty="0">
                <a:solidFill>
                  <a:srgbClr val="FFFFFF"/>
                </a:solidFill>
                <a:latin typeface="Arial"/>
                <a:cs typeface="Arial"/>
              </a:rPr>
              <a:t>Rivaroxaban</a:t>
            </a:r>
            <a:endParaRPr sz="16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35940" y="3891279"/>
            <a:ext cx="1536700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spc="-160" dirty="0">
                <a:solidFill>
                  <a:srgbClr val="FFFFFF"/>
                </a:solidFill>
                <a:latin typeface="Arial"/>
                <a:cs typeface="Arial"/>
              </a:rPr>
              <a:t>Used </a:t>
            </a:r>
            <a:r>
              <a:rPr sz="2200" spc="-30" dirty="0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sz="2200" spc="-1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Arial"/>
                <a:cs typeface="Arial"/>
              </a:rPr>
              <a:t>vitro:</a:t>
            </a:r>
            <a:endParaRPr sz="22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93139" y="4166870"/>
            <a:ext cx="304800" cy="6642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515"/>
              </a:lnSpc>
              <a:spcBef>
                <a:spcPts val="100"/>
              </a:spcBef>
            </a:pPr>
            <a:r>
              <a:rPr sz="2200" spc="3820" dirty="0">
                <a:solidFill>
                  <a:srgbClr val="A84442"/>
                </a:solidFill>
                <a:latin typeface="OpenSymbol"/>
                <a:cs typeface="OpenSymbol"/>
              </a:rPr>
              <a:t></a:t>
            </a:r>
            <a:endParaRPr sz="2200">
              <a:latin typeface="OpenSymbol"/>
              <a:cs typeface="OpenSymbol"/>
            </a:endParaRPr>
          </a:p>
          <a:p>
            <a:pPr marL="12700">
              <a:lnSpc>
                <a:spcPts val="2515"/>
              </a:lnSpc>
            </a:pPr>
            <a:r>
              <a:rPr sz="2200" spc="3820" dirty="0">
                <a:solidFill>
                  <a:srgbClr val="A84442"/>
                </a:solidFill>
                <a:latin typeface="OpenSymbol"/>
                <a:cs typeface="OpenSymbol"/>
              </a:rPr>
              <a:t></a:t>
            </a:r>
            <a:endParaRPr sz="2200">
              <a:latin typeface="OpenSymbol"/>
              <a:cs typeface="OpenSymbo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93139" y="5243829"/>
            <a:ext cx="304800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spc="3820" dirty="0">
                <a:solidFill>
                  <a:srgbClr val="A84442"/>
                </a:solidFill>
                <a:latin typeface="OpenSymbol"/>
                <a:cs typeface="OpenSymbol"/>
              </a:rPr>
              <a:t></a:t>
            </a:r>
            <a:endParaRPr sz="2200">
              <a:latin typeface="OpenSymbol"/>
              <a:cs typeface="OpenSymbo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526539" y="4194809"/>
            <a:ext cx="6860540" cy="16725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520"/>
              </a:lnSpc>
              <a:spcBef>
                <a:spcPts val="100"/>
              </a:spcBef>
            </a:pPr>
            <a:r>
              <a:rPr sz="2200" spc="-85" dirty="0">
                <a:solidFill>
                  <a:srgbClr val="FFFFFF"/>
                </a:solidFill>
                <a:latin typeface="Arial"/>
                <a:cs typeface="Arial"/>
              </a:rPr>
              <a:t>Heparin: </a:t>
            </a:r>
            <a:r>
              <a:rPr sz="2200" spc="-105" dirty="0">
                <a:solidFill>
                  <a:srgbClr val="FFFFFF"/>
                </a:solidFill>
                <a:latin typeface="Arial"/>
                <a:cs typeface="Arial"/>
              </a:rPr>
              <a:t>(150 </a:t>
            </a:r>
            <a:r>
              <a:rPr sz="2200" spc="-180" dirty="0">
                <a:solidFill>
                  <a:srgbClr val="FFFFFF"/>
                </a:solidFill>
                <a:latin typeface="Arial"/>
                <a:cs typeface="Arial"/>
              </a:rPr>
              <a:t>U </a:t>
            </a:r>
            <a:r>
              <a:rPr sz="2200" spc="-35" dirty="0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sz="2200" spc="-114" dirty="0">
                <a:solidFill>
                  <a:srgbClr val="FFFFFF"/>
                </a:solidFill>
                <a:latin typeface="Arial"/>
                <a:cs typeface="Arial"/>
              </a:rPr>
              <a:t>100 </a:t>
            </a:r>
            <a:r>
              <a:rPr sz="2200" spc="-30" dirty="0">
                <a:solidFill>
                  <a:srgbClr val="FFFFFF"/>
                </a:solidFill>
                <a:latin typeface="Arial"/>
                <a:cs typeface="Arial"/>
              </a:rPr>
              <a:t>ml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2200" spc="-3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spc="-60" dirty="0">
                <a:solidFill>
                  <a:srgbClr val="FFFFFF"/>
                </a:solidFill>
                <a:latin typeface="Arial"/>
                <a:cs typeface="Arial"/>
              </a:rPr>
              <a:t>blood)</a:t>
            </a:r>
            <a:endParaRPr sz="2200">
              <a:latin typeface="Arial"/>
              <a:cs typeface="Arial"/>
            </a:endParaRPr>
          </a:p>
          <a:p>
            <a:pPr marL="12700" marR="120650">
              <a:lnSpc>
                <a:spcPct val="69900"/>
              </a:lnSpc>
              <a:spcBef>
                <a:spcPts val="675"/>
              </a:spcBef>
            </a:pPr>
            <a:r>
              <a:rPr sz="2200" spc="-130" dirty="0">
                <a:solidFill>
                  <a:srgbClr val="FFFFFF"/>
                </a:solidFill>
                <a:latin typeface="Arial"/>
                <a:cs typeface="Arial"/>
              </a:rPr>
              <a:t>Calcium </a:t>
            </a:r>
            <a:r>
              <a:rPr sz="2200" spc="-95" dirty="0">
                <a:solidFill>
                  <a:srgbClr val="FFFFFF"/>
                </a:solidFill>
                <a:latin typeface="Arial"/>
                <a:cs typeface="Arial"/>
              </a:rPr>
              <a:t>complexing </a:t>
            </a:r>
            <a:r>
              <a:rPr sz="2200" spc="-105" dirty="0">
                <a:solidFill>
                  <a:srgbClr val="FFFFFF"/>
                </a:solidFill>
                <a:latin typeface="Arial"/>
                <a:cs typeface="Arial"/>
              </a:rPr>
              <a:t>agents: </a:t>
            </a:r>
            <a:r>
              <a:rPr sz="2200" spc="-125" dirty="0">
                <a:solidFill>
                  <a:srgbClr val="FFFF00"/>
                </a:solidFill>
                <a:latin typeface="Arial"/>
                <a:cs typeface="Arial"/>
              </a:rPr>
              <a:t>Sodium </a:t>
            </a:r>
            <a:r>
              <a:rPr sz="2200" spc="-35" dirty="0">
                <a:solidFill>
                  <a:srgbClr val="FFFF00"/>
                </a:solidFill>
                <a:latin typeface="Arial"/>
                <a:cs typeface="Arial"/>
              </a:rPr>
              <a:t>citrate </a:t>
            </a:r>
            <a:r>
              <a:rPr sz="2200" spc="-100" dirty="0">
                <a:solidFill>
                  <a:srgbClr val="FFFFFF"/>
                </a:solidFill>
                <a:latin typeface="Arial"/>
                <a:cs typeface="Arial"/>
              </a:rPr>
              <a:t>1.65 </a:t>
            </a:r>
            <a:r>
              <a:rPr sz="2200" spc="-140" dirty="0">
                <a:solidFill>
                  <a:srgbClr val="FFFFFF"/>
                </a:solidFill>
                <a:latin typeface="Arial"/>
                <a:cs typeface="Arial"/>
              </a:rPr>
              <a:t>gm </a:t>
            </a:r>
            <a:r>
              <a:rPr sz="2200" spc="10" dirty="0">
                <a:solidFill>
                  <a:srgbClr val="FFFFFF"/>
                </a:solidFill>
                <a:latin typeface="Arial"/>
                <a:cs typeface="Arial"/>
              </a:rPr>
              <a:t>for</a:t>
            </a:r>
            <a:r>
              <a:rPr sz="2200" spc="-2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spc="-114" dirty="0">
                <a:solidFill>
                  <a:srgbClr val="FFFFFF"/>
                </a:solidFill>
                <a:latin typeface="Arial"/>
                <a:cs typeface="Arial"/>
              </a:rPr>
              <a:t>350  </a:t>
            </a:r>
            <a:r>
              <a:rPr sz="2200" spc="-35" dirty="0">
                <a:solidFill>
                  <a:srgbClr val="FFFFFF"/>
                </a:solidFill>
                <a:latin typeface="Arial"/>
                <a:cs typeface="Arial"/>
              </a:rPr>
              <a:t>ml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2200" spc="-55" dirty="0">
                <a:solidFill>
                  <a:srgbClr val="FFFFFF"/>
                </a:solidFill>
                <a:latin typeface="Arial"/>
                <a:cs typeface="Arial"/>
              </a:rPr>
              <a:t>blood </a:t>
            </a:r>
            <a:r>
              <a:rPr sz="2200" b="1" spc="-130" dirty="0">
                <a:solidFill>
                  <a:srgbClr val="00AFEF"/>
                </a:solidFill>
                <a:latin typeface="Arial"/>
                <a:cs typeface="Arial"/>
              </a:rPr>
              <a:t>– </a:t>
            </a:r>
            <a:r>
              <a:rPr sz="2200" b="1" spc="-175" dirty="0">
                <a:solidFill>
                  <a:srgbClr val="00AFEF"/>
                </a:solidFill>
                <a:latin typeface="Arial"/>
                <a:cs typeface="Arial"/>
              </a:rPr>
              <a:t>acid </a:t>
            </a:r>
            <a:r>
              <a:rPr sz="2200" b="1" spc="-100" dirty="0">
                <a:solidFill>
                  <a:srgbClr val="00AFEF"/>
                </a:solidFill>
                <a:latin typeface="Arial"/>
                <a:cs typeface="Arial"/>
              </a:rPr>
              <a:t>citrate </a:t>
            </a:r>
            <a:r>
              <a:rPr sz="2200" b="1" spc="-155" dirty="0">
                <a:solidFill>
                  <a:srgbClr val="00AFEF"/>
                </a:solidFill>
                <a:latin typeface="Arial"/>
                <a:cs typeface="Arial"/>
              </a:rPr>
              <a:t>dextrose </a:t>
            </a:r>
            <a:r>
              <a:rPr sz="2200" b="1" spc="-145" dirty="0">
                <a:solidFill>
                  <a:srgbClr val="00AFEF"/>
                </a:solidFill>
                <a:latin typeface="Arial"/>
                <a:cs typeface="Arial"/>
              </a:rPr>
              <a:t>solution </a:t>
            </a:r>
            <a:r>
              <a:rPr sz="2200" b="1" spc="-130" dirty="0">
                <a:solidFill>
                  <a:srgbClr val="00AFEF"/>
                </a:solidFill>
                <a:latin typeface="Arial"/>
                <a:cs typeface="Arial"/>
              </a:rPr>
              <a:t>– </a:t>
            </a:r>
            <a:r>
              <a:rPr sz="2200" b="1" spc="-110" dirty="0">
                <a:solidFill>
                  <a:srgbClr val="00AFEF"/>
                </a:solidFill>
                <a:latin typeface="Arial"/>
                <a:cs typeface="Arial"/>
              </a:rPr>
              <a:t>75 </a:t>
            </a:r>
            <a:r>
              <a:rPr sz="2200" b="1" spc="-125" dirty="0">
                <a:solidFill>
                  <a:srgbClr val="00AFEF"/>
                </a:solidFill>
                <a:latin typeface="Arial"/>
                <a:cs typeface="Arial"/>
              </a:rPr>
              <a:t>ml </a:t>
            </a:r>
            <a:r>
              <a:rPr sz="2200" b="1" spc="-120" dirty="0">
                <a:solidFill>
                  <a:srgbClr val="00AFEF"/>
                </a:solidFill>
                <a:latin typeface="Arial"/>
                <a:cs typeface="Arial"/>
              </a:rPr>
              <a:t>in </a:t>
            </a:r>
            <a:r>
              <a:rPr sz="2200" b="1" spc="-160" dirty="0">
                <a:solidFill>
                  <a:srgbClr val="00AFEF"/>
                </a:solidFill>
                <a:latin typeface="Arial"/>
                <a:cs typeface="Arial"/>
              </a:rPr>
              <a:t>one  </a:t>
            </a:r>
            <a:r>
              <a:rPr sz="2200" b="1" spc="-100" dirty="0">
                <a:solidFill>
                  <a:srgbClr val="00AFEF"/>
                </a:solidFill>
                <a:latin typeface="Arial"/>
                <a:cs typeface="Arial"/>
              </a:rPr>
              <a:t>unit </a:t>
            </a:r>
            <a:r>
              <a:rPr sz="2200" b="1" spc="-110" dirty="0">
                <a:solidFill>
                  <a:srgbClr val="00AFEF"/>
                </a:solidFill>
                <a:latin typeface="Arial"/>
                <a:cs typeface="Arial"/>
              </a:rPr>
              <a:t>of</a:t>
            </a:r>
            <a:r>
              <a:rPr sz="2200" b="1" spc="-150" dirty="0">
                <a:solidFill>
                  <a:srgbClr val="00AFEF"/>
                </a:solidFill>
                <a:latin typeface="Arial"/>
                <a:cs typeface="Arial"/>
              </a:rPr>
              <a:t> blood</a:t>
            </a:r>
            <a:endParaRPr sz="2200">
              <a:latin typeface="Arial"/>
              <a:cs typeface="Arial"/>
            </a:endParaRPr>
          </a:p>
          <a:p>
            <a:pPr marL="12700" marR="5080">
              <a:lnSpc>
                <a:spcPct val="70100"/>
              </a:lnSpc>
              <a:spcBef>
                <a:spcPts val="540"/>
              </a:spcBef>
            </a:pPr>
            <a:r>
              <a:rPr sz="2200" spc="-125" dirty="0">
                <a:solidFill>
                  <a:srgbClr val="FFFFFF"/>
                </a:solidFill>
                <a:latin typeface="Arial"/>
                <a:cs typeface="Arial"/>
              </a:rPr>
              <a:t>For </a:t>
            </a:r>
            <a:r>
              <a:rPr sz="2200" spc="-60" dirty="0">
                <a:solidFill>
                  <a:srgbClr val="FFFFFF"/>
                </a:solidFill>
                <a:latin typeface="Arial"/>
                <a:cs typeface="Arial"/>
              </a:rPr>
              <a:t>investigation: </a:t>
            </a:r>
            <a:r>
              <a:rPr sz="2200" spc="-125" dirty="0">
                <a:solidFill>
                  <a:srgbClr val="FFFFFF"/>
                </a:solidFill>
                <a:latin typeface="Arial"/>
                <a:cs typeface="Arial"/>
              </a:rPr>
              <a:t>Sodium </a:t>
            </a:r>
            <a:r>
              <a:rPr sz="2200" spc="-85" dirty="0">
                <a:solidFill>
                  <a:srgbClr val="FFFFFF"/>
                </a:solidFill>
                <a:latin typeface="Arial"/>
                <a:cs typeface="Arial"/>
              </a:rPr>
              <a:t>oxalate </a:t>
            </a:r>
            <a:r>
              <a:rPr sz="2200" spc="-100" dirty="0">
                <a:solidFill>
                  <a:srgbClr val="FFFFFF"/>
                </a:solidFill>
                <a:latin typeface="Arial"/>
                <a:cs typeface="Arial"/>
              </a:rPr>
              <a:t>(10 </a:t>
            </a:r>
            <a:r>
              <a:rPr sz="2200" spc="-140" dirty="0">
                <a:solidFill>
                  <a:srgbClr val="FFFFFF"/>
                </a:solidFill>
                <a:latin typeface="Arial"/>
                <a:cs typeface="Arial"/>
              </a:rPr>
              <a:t>mg </a:t>
            </a:r>
            <a:r>
              <a:rPr sz="2200" spc="5" dirty="0">
                <a:solidFill>
                  <a:srgbClr val="FFFFFF"/>
                </a:solidFill>
                <a:latin typeface="Arial"/>
                <a:cs typeface="Arial"/>
              </a:rPr>
              <a:t>for </a:t>
            </a:r>
            <a:r>
              <a:rPr sz="2200" spc="-110" dirty="0">
                <a:solidFill>
                  <a:srgbClr val="FFFFFF"/>
                </a:solidFill>
                <a:latin typeface="Arial"/>
                <a:cs typeface="Arial"/>
              </a:rPr>
              <a:t>1 </a:t>
            </a:r>
            <a:r>
              <a:rPr sz="2200" spc="-35" dirty="0">
                <a:solidFill>
                  <a:srgbClr val="FFFFFF"/>
                </a:solidFill>
                <a:latin typeface="Arial"/>
                <a:cs typeface="Arial"/>
              </a:rPr>
              <a:t>ml </a:t>
            </a:r>
            <a:r>
              <a:rPr sz="2200" spc="-55" dirty="0">
                <a:solidFill>
                  <a:srgbClr val="FFFFFF"/>
                </a:solidFill>
                <a:latin typeface="Arial"/>
                <a:cs typeface="Arial"/>
              </a:rPr>
              <a:t>blood </a:t>
            </a:r>
            <a:r>
              <a:rPr sz="2200" spc="-105" dirty="0">
                <a:solidFill>
                  <a:srgbClr val="FFFFFF"/>
                </a:solidFill>
                <a:latin typeface="Arial"/>
                <a:cs typeface="Arial"/>
              </a:rPr>
              <a:t>and  </a:t>
            </a:r>
            <a:r>
              <a:rPr sz="2200" spc="-125" dirty="0">
                <a:solidFill>
                  <a:srgbClr val="FFFFFF"/>
                </a:solidFill>
                <a:latin typeface="Arial"/>
                <a:cs typeface="Arial"/>
              </a:rPr>
              <a:t>Sodium </a:t>
            </a:r>
            <a:r>
              <a:rPr sz="2200" spc="-60" dirty="0">
                <a:solidFill>
                  <a:srgbClr val="FFFFFF"/>
                </a:solidFill>
                <a:latin typeface="Arial"/>
                <a:cs typeface="Arial"/>
              </a:rPr>
              <a:t>edetate </a:t>
            </a:r>
            <a:r>
              <a:rPr sz="2200" spc="-130" dirty="0">
                <a:solidFill>
                  <a:srgbClr val="FFFFFF"/>
                </a:solidFill>
                <a:latin typeface="Arial"/>
                <a:cs typeface="Arial"/>
              </a:rPr>
              <a:t>– </a:t>
            </a:r>
            <a:r>
              <a:rPr sz="2200" spc="-110" dirty="0">
                <a:solidFill>
                  <a:srgbClr val="FFFFFF"/>
                </a:solidFill>
                <a:latin typeface="Arial"/>
                <a:cs typeface="Arial"/>
              </a:rPr>
              <a:t>2 </a:t>
            </a:r>
            <a:r>
              <a:rPr sz="2200" spc="-135" dirty="0">
                <a:solidFill>
                  <a:srgbClr val="FFFFFF"/>
                </a:solidFill>
                <a:latin typeface="Arial"/>
                <a:cs typeface="Arial"/>
              </a:rPr>
              <a:t>mg </a:t>
            </a:r>
            <a:r>
              <a:rPr sz="2200" spc="10" dirty="0">
                <a:solidFill>
                  <a:srgbClr val="FFFFFF"/>
                </a:solidFill>
                <a:latin typeface="Arial"/>
                <a:cs typeface="Arial"/>
              </a:rPr>
              <a:t>for </a:t>
            </a:r>
            <a:r>
              <a:rPr sz="2200" spc="-110" dirty="0">
                <a:solidFill>
                  <a:srgbClr val="FFFFFF"/>
                </a:solidFill>
                <a:latin typeface="Arial"/>
                <a:cs typeface="Arial"/>
              </a:rPr>
              <a:t>1 </a:t>
            </a:r>
            <a:r>
              <a:rPr sz="2200" spc="-35" dirty="0">
                <a:solidFill>
                  <a:srgbClr val="FFFFFF"/>
                </a:solidFill>
                <a:latin typeface="Arial"/>
                <a:cs typeface="Arial"/>
              </a:rPr>
              <a:t>ml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2200" spc="-43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spc="-60" dirty="0">
                <a:solidFill>
                  <a:srgbClr val="FFFFFF"/>
                </a:solidFill>
                <a:latin typeface="Arial"/>
                <a:cs typeface="Arial"/>
              </a:rPr>
              <a:t>blood)</a:t>
            </a:r>
            <a:endParaRPr sz="2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47570" y="497840"/>
            <a:ext cx="484251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75" dirty="0"/>
              <a:t>Heparin </a:t>
            </a:r>
            <a:r>
              <a:rPr spc="-409" dirty="0"/>
              <a:t>as</a:t>
            </a:r>
            <a:r>
              <a:rPr spc="-335" dirty="0"/>
              <a:t> </a:t>
            </a:r>
            <a:r>
              <a:rPr spc="-110" dirty="0"/>
              <a:t>Prototype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23240" y="1550670"/>
            <a:ext cx="7558405" cy="4272280"/>
          </a:xfrm>
          <a:prstGeom prst="rect">
            <a:avLst/>
          </a:prstGeom>
        </p:spPr>
        <p:txBody>
          <a:bodyPr vert="horz" wrap="square" lIns="0" tIns="95250" rIns="0" bIns="0" rtlCol="0">
            <a:spAutoFit/>
          </a:bodyPr>
          <a:lstStyle/>
          <a:p>
            <a:pPr marL="298450" marR="122555" indent="-273050">
              <a:lnSpc>
                <a:spcPct val="79900"/>
              </a:lnSpc>
              <a:spcBef>
                <a:spcPts val="750"/>
              </a:spcBef>
            </a:pPr>
            <a:r>
              <a:rPr sz="4050" spc="405" baseline="5144" dirty="0">
                <a:solidFill>
                  <a:srgbClr val="FFFF00"/>
                </a:solidFill>
                <a:latin typeface="OpenSymbol"/>
                <a:cs typeface="OpenSymbol"/>
              </a:rPr>
              <a:t></a:t>
            </a:r>
            <a:r>
              <a:rPr sz="2700" spc="270" dirty="0">
                <a:solidFill>
                  <a:srgbClr val="FFFF00"/>
                </a:solidFill>
                <a:latin typeface="Arial"/>
                <a:cs typeface="Arial"/>
              </a:rPr>
              <a:t>Endogenous</a:t>
            </a:r>
            <a:r>
              <a:rPr sz="2700" spc="-35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700" spc="-75" dirty="0">
                <a:solidFill>
                  <a:srgbClr val="FFFF00"/>
                </a:solidFill>
                <a:latin typeface="Arial"/>
                <a:cs typeface="Arial"/>
              </a:rPr>
              <a:t>- </a:t>
            </a:r>
            <a:r>
              <a:rPr sz="2700" spc="-95" dirty="0">
                <a:solidFill>
                  <a:srgbClr val="FFFFFF"/>
                </a:solidFill>
                <a:latin typeface="Arial"/>
                <a:cs typeface="Arial"/>
              </a:rPr>
              <a:t>strongest </a:t>
            </a:r>
            <a:r>
              <a:rPr sz="2700" spc="-110" dirty="0">
                <a:solidFill>
                  <a:srgbClr val="FFFFFF"/>
                </a:solidFill>
                <a:latin typeface="Arial"/>
                <a:cs typeface="Arial"/>
              </a:rPr>
              <a:t>organic </a:t>
            </a:r>
            <a:r>
              <a:rPr sz="2700" spc="-125" dirty="0">
                <a:solidFill>
                  <a:srgbClr val="FFFFFF"/>
                </a:solidFill>
                <a:latin typeface="Arial"/>
                <a:cs typeface="Arial"/>
              </a:rPr>
              <a:t>acid </a:t>
            </a:r>
            <a:r>
              <a:rPr sz="2700" spc="-90" dirty="0">
                <a:solidFill>
                  <a:srgbClr val="FFFFFF"/>
                </a:solidFill>
                <a:latin typeface="Arial"/>
                <a:cs typeface="Arial"/>
              </a:rPr>
              <a:t>present </a:t>
            </a:r>
            <a:r>
              <a:rPr sz="2700" spc="-215" dirty="0">
                <a:solidFill>
                  <a:srgbClr val="FFFFFF"/>
                </a:solidFill>
                <a:latin typeface="Arial"/>
                <a:cs typeface="Arial"/>
              </a:rPr>
              <a:t>in  </a:t>
            </a:r>
            <a:r>
              <a:rPr sz="2700" spc="-40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2700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00" spc="-165" dirty="0">
                <a:solidFill>
                  <a:srgbClr val="FFFFFF"/>
                </a:solidFill>
                <a:latin typeface="Arial"/>
                <a:cs typeface="Arial"/>
              </a:rPr>
              <a:t>Body</a:t>
            </a:r>
            <a:endParaRPr sz="2700" dirty="0">
              <a:latin typeface="Arial"/>
              <a:cs typeface="Arial"/>
            </a:endParaRPr>
          </a:p>
          <a:p>
            <a:pPr marL="664845" marR="243840" indent="-273050">
              <a:lnSpc>
                <a:spcPct val="79900"/>
              </a:lnSpc>
              <a:spcBef>
                <a:spcPts val="600"/>
              </a:spcBef>
            </a:pPr>
            <a:r>
              <a:rPr sz="3600" spc="622" baseline="5787" dirty="0">
                <a:solidFill>
                  <a:srgbClr val="A84442"/>
                </a:solidFill>
                <a:latin typeface="OpenSymbol"/>
                <a:cs typeface="OpenSymbol"/>
              </a:rPr>
              <a:t></a:t>
            </a:r>
            <a:r>
              <a:rPr sz="2400" spc="415" dirty="0">
                <a:solidFill>
                  <a:srgbClr val="FFFFFF"/>
                </a:solidFill>
                <a:latin typeface="Arial"/>
                <a:cs typeface="Arial"/>
              </a:rPr>
              <a:t>Present</a:t>
            </a:r>
            <a:r>
              <a:rPr sz="2400" spc="-3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35" dirty="0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sz="2400" spc="-100" dirty="0">
                <a:solidFill>
                  <a:srgbClr val="FFFFFF"/>
                </a:solidFill>
                <a:latin typeface="Arial"/>
                <a:cs typeface="Arial"/>
              </a:rPr>
              <a:t>mast </a:t>
            </a:r>
            <a:r>
              <a:rPr sz="2400" spc="-110" dirty="0">
                <a:solidFill>
                  <a:srgbClr val="FFFFFF"/>
                </a:solidFill>
                <a:latin typeface="Arial"/>
                <a:cs typeface="Arial"/>
              </a:rPr>
              <a:t>cells </a:t>
            </a:r>
            <a:r>
              <a:rPr sz="2400" spc="-50" dirty="0">
                <a:solidFill>
                  <a:srgbClr val="FFFFFF"/>
                </a:solidFill>
                <a:latin typeface="Arial"/>
                <a:cs typeface="Arial"/>
              </a:rPr>
              <a:t>(MW </a:t>
            </a:r>
            <a:r>
              <a:rPr sz="2400" spc="-140" dirty="0">
                <a:solidFill>
                  <a:srgbClr val="FFFFFF"/>
                </a:solidFill>
                <a:latin typeface="Arial"/>
                <a:cs typeface="Arial"/>
              </a:rPr>
              <a:t>– </a:t>
            </a:r>
            <a:r>
              <a:rPr sz="2400" spc="-110" dirty="0">
                <a:solidFill>
                  <a:srgbClr val="FFFFFF"/>
                </a:solidFill>
                <a:latin typeface="Arial"/>
                <a:cs typeface="Arial"/>
              </a:rPr>
              <a:t>75,000) </a:t>
            </a:r>
            <a:r>
              <a:rPr sz="2400" spc="-140" dirty="0">
                <a:solidFill>
                  <a:srgbClr val="FFFFFF"/>
                </a:solidFill>
                <a:latin typeface="Arial"/>
                <a:cs typeface="Arial"/>
              </a:rPr>
              <a:t>– </a:t>
            </a:r>
            <a:r>
              <a:rPr sz="2400" spc="-120" dirty="0">
                <a:solidFill>
                  <a:srgbClr val="FFFFFF"/>
                </a:solidFill>
                <a:latin typeface="Arial"/>
                <a:cs typeface="Arial"/>
              </a:rPr>
              <a:t>lungs, </a:t>
            </a:r>
            <a:r>
              <a:rPr sz="2400" spc="-40" dirty="0">
                <a:solidFill>
                  <a:srgbClr val="FFFFFF"/>
                </a:solidFill>
                <a:latin typeface="Arial"/>
                <a:cs typeface="Arial"/>
              </a:rPr>
              <a:t>liver  </a:t>
            </a:r>
            <a:r>
              <a:rPr sz="2400" spc="-1145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2400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45" dirty="0">
                <a:solidFill>
                  <a:srgbClr val="FFFFFF"/>
                </a:solidFill>
                <a:latin typeface="Arial"/>
                <a:cs typeface="Arial"/>
              </a:rPr>
              <a:t>intestinal</a:t>
            </a:r>
            <a:r>
              <a:rPr sz="2400" spc="-1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150" dirty="0">
                <a:solidFill>
                  <a:srgbClr val="FFFFFF"/>
                </a:solidFill>
                <a:latin typeface="Arial"/>
                <a:cs typeface="Arial"/>
              </a:rPr>
              <a:t>mucosa</a:t>
            </a:r>
            <a:endParaRPr sz="2400" dirty="0">
              <a:latin typeface="Arial"/>
              <a:cs typeface="Arial"/>
            </a:endParaRPr>
          </a:p>
          <a:p>
            <a:pPr marL="298450" marR="956944" indent="-273050">
              <a:lnSpc>
                <a:spcPct val="79900"/>
              </a:lnSpc>
              <a:spcBef>
                <a:spcPts val="680"/>
              </a:spcBef>
            </a:pPr>
            <a:r>
              <a:rPr sz="4050" spc="375" baseline="5144" dirty="0">
                <a:solidFill>
                  <a:srgbClr val="FFFF00"/>
                </a:solidFill>
                <a:latin typeface="OpenSymbol"/>
                <a:cs typeface="OpenSymbol"/>
              </a:rPr>
              <a:t></a:t>
            </a:r>
            <a:r>
              <a:rPr sz="2700" u="heavy" spc="250" dirty="0">
                <a:solidFill>
                  <a:srgbClr val="FFFF00"/>
                </a:solidFill>
                <a:uFill>
                  <a:solidFill>
                    <a:srgbClr val="FFFF00"/>
                  </a:solidFill>
                </a:uFill>
                <a:latin typeface="Arial"/>
                <a:cs typeface="Arial"/>
              </a:rPr>
              <a:t>Commercially</a:t>
            </a:r>
            <a:r>
              <a:rPr sz="2700" spc="25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700" spc="-75" dirty="0">
                <a:solidFill>
                  <a:srgbClr val="FFFFFF"/>
                </a:solidFill>
                <a:latin typeface="Arial"/>
                <a:cs typeface="Arial"/>
              </a:rPr>
              <a:t>- </a:t>
            </a:r>
            <a:r>
              <a:rPr sz="2700" spc="-20" dirty="0">
                <a:solidFill>
                  <a:srgbClr val="FFFFFF"/>
                </a:solidFill>
                <a:latin typeface="Arial"/>
                <a:cs typeface="Arial"/>
              </a:rPr>
              <a:t>from </a:t>
            </a:r>
            <a:r>
              <a:rPr sz="2700" spc="-254" dirty="0">
                <a:solidFill>
                  <a:srgbClr val="FFFFFF"/>
                </a:solidFill>
                <a:latin typeface="Arial"/>
                <a:cs typeface="Arial"/>
              </a:rPr>
              <a:t>Ox </a:t>
            </a:r>
            <a:r>
              <a:rPr sz="2700" spc="-100" dirty="0">
                <a:solidFill>
                  <a:srgbClr val="FFFFFF"/>
                </a:solidFill>
                <a:latin typeface="Arial"/>
                <a:cs typeface="Arial"/>
              </a:rPr>
              <a:t>lung </a:t>
            </a:r>
            <a:r>
              <a:rPr sz="2700" spc="-130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2700" spc="-5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00" spc="-210" dirty="0">
                <a:solidFill>
                  <a:srgbClr val="FFFFFF"/>
                </a:solidFill>
                <a:latin typeface="Arial"/>
                <a:cs typeface="Arial"/>
              </a:rPr>
              <a:t>Pig </a:t>
            </a:r>
            <a:r>
              <a:rPr sz="2700" spc="-940" dirty="0">
                <a:solidFill>
                  <a:srgbClr val="FFFFFF"/>
                </a:solidFill>
                <a:latin typeface="Arial"/>
                <a:cs typeface="Arial"/>
              </a:rPr>
              <a:t>mucosa </a:t>
            </a:r>
            <a:r>
              <a:rPr sz="2700" spc="-7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00" spc="-100" dirty="0">
                <a:solidFill>
                  <a:srgbClr val="FFFFFF"/>
                </a:solidFill>
                <a:latin typeface="Arial"/>
                <a:cs typeface="Arial"/>
              </a:rPr>
              <a:t>(slaughter</a:t>
            </a:r>
            <a:r>
              <a:rPr sz="2700" spc="-1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00" spc="-135" dirty="0">
                <a:solidFill>
                  <a:srgbClr val="FFFFFF"/>
                </a:solidFill>
                <a:latin typeface="Arial"/>
                <a:cs typeface="Arial"/>
              </a:rPr>
              <a:t>house)</a:t>
            </a:r>
            <a:endParaRPr sz="2700" dirty="0">
              <a:latin typeface="Arial"/>
              <a:cs typeface="Arial"/>
            </a:endParaRPr>
          </a:p>
          <a:p>
            <a:pPr marL="664845" marR="692785" indent="-273050">
              <a:lnSpc>
                <a:spcPct val="79900"/>
              </a:lnSpc>
              <a:spcBef>
                <a:spcPts val="600"/>
              </a:spcBef>
            </a:pPr>
            <a:r>
              <a:rPr sz="3600" spc="359" baseline="5787" dirty="0">
                <a:solidFill>
                  <a:srgbClr val="A84442"/>
                </a:solidFill>
                <a:latin typeface="OpenSymbol"/>
                <a:cs typeface="OpenSymbol"/>
              </a:rPr>
              <a:t></a:t>
            </a:r>
            <a:r>
              <a:rPr sz="2400" spc="240" dirty="0">
                <a:solidFill>
                  <a:srgbClr val="FFFFFF"/>
                </a:solidFill>
                <a:latin typeface="Arial"/>
                <a:cs typeface="Arial"/>
              </a:rPr>
              <a:t>Chemically, </a:t>
            </a:r>
            <a:r>
              <a:rPr sz="2400" spc="-50" dirty="0">
                <a:solidFill>
                  <a:srgbClr val="FFFFFF"/>
                </a:solidFill>
                <a:latin typeface="Arial"/>
                <a:cs typeface="Arial"/>
              </a:rPr>
              <a:t>non-uniform </a:t>
            </a:r>
            <a:r>
              <a:rPr sz="2400" spc="-40" dirty="0">
                <a:solidFill>
                  <a:srgbClr val="FFFFFF"/>
                </a:solidFill>
                <a:latin typeface="Arial"/>
                <a:cs typeface="Arial"/>
              </a:rPr>
              <a:t>mixture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2400" spc="-55" dirty="0">
                <a:solidFill>
                  <a:srgbClr val="FFFFFF"/>
                </a:solidFill>
                <a:latin typeface="Arial"/>
                <a:cs typeface="Arial"/>
              </a:rPr>
              <a:t>straight  </a:t>
            </a:r>
            <a:r>
              <a:rPr sz="2400" spc="-860" dirty="0">
                <a:solidFill>
                  <a:srgbClr val="FFFFFF"/>
                </a:solidFill>
                <a:latin typeface="Arial"/>
                <a:cs typeface="Arial"/>
              </a:rPr>
              <a:t>chain</a:t>
            </a:r>
            <a:r>
              <a:rPr sz="2400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120" dirty="0">
                <a:solidFill>
                  <a:srgbClr val="FFFFFF"/>
                </a:solidFill>
                <a:latin typeface="Arial"/>
                <a:cs typeface="Arial"/>
              </a:rPr>
              <a:t>mucopolysaccharides </a:t>
            </a:r>
            <a:r>
              <a:rPr sz="2400" spc="10" dirty="0">
                <a:solidFill>
                  <a:srgbClr val="FFFFFF"/>
                </a:solidFill>
                <a:latin typeface="Arial"/>
                <a:cs typeface="Arial"/>
              </a:rPr>
              <a:t>with </a:t>
            </a:r>
            <a:r>
              <a:rPr sz="2400" spc="-45" dirty="0">
                <a:solidFill>
                  <a:srgbClr val="FFFFFF"/>
                </a:solidFill>
                <a:latin typeface="Arial"/>
                <a:cs typeface="Arial"/>
              </a:rPr>
              <a:t>MW </a:t>
            </a:r>
            <a:r>
              <a:rPr sz="2400" spc="-120" dirty="0">
                <a:solidFill>
                  <a:srgbClr val="FFFFFF"/>
                </a:solidFill>
                <a:latin typeface="Arial"/>
                <a:cs typeface="Arial"/>
              </a:rPr>
              <a:t>10,000 </a:t>
            </a:r>
            <a:r>
              <a:rPr sz="2400" spc="30" dirty="0">
                <a:solidFill>
                  <a:srgbClr val="FFFFFF"/>
                </a:solidFill>
                <a:latin typeface="Arial"/>
                <a:cs typeface="Arial"/>
              </a:rPr>
              <a:t>to  </a:t>
            </a:r>
            <a:r>
              <a:rPr sz="2400" spc="-120" dirty="0">
                <a:solidFill>
                  <a:srgbClr val="FFFFFF"/>
                </a:solidFill>
                <a:latin typeface="Arial"/>
                <a:cs typeface="Arial"/>
              </a:rPr>
              <a:t>20,000</a:t>
            </a:r>
            <a:endParaRPr sz="2400" dirty="0">
              <a:latin typeface="Arial"/>
              <a:cs typeface="Arial"/>
            </a:endParaRPr>
          </a:p>
          <a:p>
            <a:pPr marL="391795">
              <a:lnSpc>
                <a:spcPct val="100000"/>
              </a:lnSpc>
              <a:spcBef>
                <a:spcPts val="20"/>
              </a:spcBef>
            </a:pPr>
            <a:r>
              <a:rPr sz="3600" spc="600" baseline="5787" dirty="0">
                <a:solidFill>
                  <a:srgbClr val="A84442"/>
                </a:solidFill>
                <a:latin typeface="OpenSymbol"/>
                <a:cs typeface="OpenSymbol"/>
              </a:rPr>
              <a:t></a:t>
            </a:r>
            <a:r>
              <a:rPr sz="2400" spc="400" dirty="0">
                <a:solidFill>
                  <a:srgbClr val="FFFFFF"/>
                </a:solidFill>
                <a:latin typeface="Arial"/>
                <a:cs typeface="Arial"/>
              </a:rPr>
              <a:t>Carries</a:t>
            </a:r>
            <a:r>
              <a:rPr sz="2400" spc="-20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80" dirty="0">
                <a:solidFill>
                  <a:srgbClr val="FFFFFF"/>
                </a:solidFill>
                <a:latin typeface="Arial"/>
                <a:cs typeface="Arial"/>
              </a:rPr>
              <a:t>strong </a:t>
            </a:r>
            <a:r>
              <a:rPr sz="2400" spc="-75" dirty="0">
                <a:solidFill>
                  <a:srgbClr val="E36B09"/>
                </a:solidFill>
                <a:latin typeface="Arial"/>
                <a:cs typeface="Arial"/>
              </a:rPr>
              <a:t>electro-negative </a:t>
            </a:r>
            <a:r>
              <a:rPr sz="2400" spc="-150" dirty="0">
                <a:solidFill>
                  <a:srgbClr val="FFFFFF"/>
                </a:solidFill>
                <a:latin typeface="Arial"/>
                <a:cs typeface="Arial"/>
              </a:rPr>
              <a:t>charges</a:t>
            </a:r>
            <a:endParaRPr sz="2400" dirty="0">
              <a:latin typeface="Arial"/>
              <a:cs typeface="Arial"/>
            </a:endParaRPr>
          </a:p>
          <a:p>
            <a:pPr marL="298450" marR="17780" indent="-273050">
              <a:lnSpc>
                <a:spcPct val="79900"/>
              </a:lnSpc>
              <a:spcBef>
                <a:spcPts val="680"/>
              </a:spcBef>
            </a:pPr>
            <a:r>
              <a:rPr sz="4050" spc="914" baseline="6172" dirty="0">
                <a:solidFill>
                  <a:srgbClr val="FFFF00"/>
                </a:solidFill>
                <a:latin typeface="OpenSymbol"/>
                <a:cs typeface="OpenSymbol"/>
              </a:rPr>
              <a:t></a:t>
            </a:r>
            <a:r>
              <a:rPr sz="2700" spc="610" dirty="0">
                <a:solidFill>
                  <a:srgbClr val="FFFF00"/>
                </a:solidFill>
                <a:latin typeface="Arial"/>
                <a:cs typeface="Arial"/>
              </a:rPr>
              <a:t>Types</a:t>
            </a:r>
            <a:r>
              <a:rPr sz="2700" spc="-36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700" spc="-75" dirty="0">
                <a:solidFill>
                  <a:srgbClr val="FFFF00"/>
                </a:solidFill>
                <a:latin typeface="Arial"/>
                <a:cs typeface="Arial"/>
              </a:rPr>
              <a:t>- </a:t>
            </a:r>
            <a:r>
              <a:rPr sz="2700" spc="-55" dirty="0">
                <a:solidFill>
                  <a:srgbClr val="FFFFFF"/>
                </a:solidFill>
                <a:latin typeface="Arial"/>
                <a:cs typeface="Arial"/>
              </a:rPr>
              <a:t>(i) </a:t>
            </a:r>
            <a:r>
              <a:rPr sz="2700" spc="-165" dirty="0">
                <a:solidFill>
                  <a:srgbClr val="FFFFFF"/>
                </a:solidFill>
                <a:latin typeface="Arial"/>
                <a:cs typeface="Arial"/>
              </a:rPr>
              <a:t>Regular </a:t>
            </a:r>
            <a:r>
              <a:rPr sz="2700" spc="-20" dirty="0">
                <a:solidFill>
                  <a:srgbClr val="FFFFFF"/>
                </a:solidFill>
                <a:latin typeface="Arial"/>
                <a:cs typeface="Arial"/>
              </a:rPr>
              <a:t>or </a:t>
            </a:r>
            <a:r>
              <a:rPr sz="2700" spc="-60" dirty="0">
                <a:solidFill>
                  <a:srgbClr val="FFFFFF"/>
                </a:solidFill>
                <a:latin typeface="Arial"/>
                <a:cs typeface="Arial"/>
              </a:rPr>
              <a:t>unfractionated </a:t>
            </a:r>
            <a:r>
              <a:rPr sz="2700" spc="-220" dirty="0">
                <a:solidFill>
                  <a:srgbClr val="FFFFFF"/>
                </a:solidFill>
                <a:latin typeface="Arial"/>
                <a:cs typeface="Arial"/>
              </a:rPr>
              <a:t>(UFH) </a:t>
            </a:r>
            <a:r>
              <a:rPr sz="2700" spc="-675" dirty="0">
                <a:solidFill>
                  <a:srgbClr val="FFFFFF"/>
                </a:solidFill>
                <a:latin typeface="Arial"/>
                <a:cs typeface="Arial"/>
              </a:rPr>
              <a:t>Heparin  </a:t>
            </a:r>
            <a:r>
              <a:rPr sz="2700" spc="-65" dirty="0">
                <a:solidFill>
                  <a:srgbClr val="FFFFFF"/>
                </a:solidFill>
                <a:latin typeface="Arial"/>
                <a:cs typeface="Arial"/>
              </a:rPr>
              <a:t>(MW </a:t>
            </a:r>
            <a:r>
              <a:rPr sz="2700" spc="-140" dirty="0">
                <a:solidFill>
                  <a:srgbClr val="FFFFFF"/>
                </a:solidFill>
                <a:latin typeface="Arial"/>
                <a:cs typeface="Arial"/>
              </a:rPr>
              <a:t>5000 </a:t>
            </a:r>
            <a:r>
              <a:rPr sz="2700" spc="30" dirty="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2700" spc="-125" dirty="0">
                <a:solidFill>
                  <a:srgbClr val="FFFFFF"/>
                </a:solidFill>
                <a:latin typeface="Arial"/>
                <a:cs typeface="Arial"/>
              </a:rPr>
              <a:t>30,000) </a:t>
            </a:r>
            <a:r>
              <a:rPr sz="2700" spc="-160" dirty="0">
                <a:solidFill>
                  <a:srgbClr val="FFFFFF"/>
                </a:solidFill>
                <a:latin typeface="Arial"/>
                <a:cs typeface="Arial"/>
              </a:rPr>
              <a:t>– </a:t>
            </a:r>
            <a:r>
              <a:rPr sz="2700" spc="-170" dirty="0">
                <a:solidFill>
                  <a:srgbClr val="FFFFFF"/>
                </a:solidFill>
                <a:latin typeface="Arial"/>
                <a:cs typeface="Arial"/>
              </a:rPr>
              <a:t>IV </a:t>
            </a:r>
            <a:r>
              <a:rPr sz="2700" spc="-20" dirty="0">
                <a:solidFill>
                  <a:srgbClr val="FFFFFF"/>
                </a:solidFill>
                <a:latin typeface="Arial"/>
                <a:cs typeface="Arial"/>
              </a:rPr>
              <a:t>or </a:t>
            </a:r>
            <a:r>
              <a:rPr sz="2700" spc="-540" dirty="0">
                <a:solidFill>
                  <a:srgbClr val="FFFFFF"/>
                </a:solidFill>
                <a:latin typeface="Arial"/>
                <a:cs typeface="Arial"/>
              </a:rPr>
              <a:t>SC </a:t>
            </a:r>
            <a:r>
              <a:rPr sz="2700" spc="-130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2700" spc="-35" dirty="0">
                <a:solidFill>
                  <a:srgbClr val="FFFFFF"/>
                </a:solidFill>
                <a:latin typeface="Arial"/>
                <a:cs typeface="Arial"/>
              </a:rPr>
              <a:t>(ii) </a:t>
            </a:r>
            <a:r>
              <a:rPr sz="2700" spc="-185" dirty="0">
                <a:solidFill>
                  <a:srgbClr val="FFFFFF"/>
                </a:solidFill>
                <a:latin typeface="Arial"/>
                <a:cs typeface="Arial"/>
              </a:rPr>
              <a:t>LMWH</a:t>
            </a:r>
            <a:r>
              <a:rPr sz="2700" spc="-4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00" spc="-65" dirty="0">
                <a:solidFill>
                  <a:srgbClr val="FFFFFF"/>
                </a:solidFill>
                <a:latin typeface="Arial"/>
                <a:cs typeface="Arial"/>
              </a:rPr>
              <a:t>(MW</a:t>
            </a:r>
            <a:endParaRPr sz="2700" dirty="0">
              <a:latin typeface="Arial"/>
              <a:cs typeface="Arial"/>
            </a:endParaRPr>
          </a:p>
          <a:p>
            <a:pPr marL="298450">
              <a:lnSpc>
                <a:spcPts val="2590"/>
              </a:lnSpc>
            </a:pPr>
            <a:r>
              <a:rPr sz="2700" spc="-140" dirty="0">
                <a:solidFill>
                  <a:srgbClr val="FFFFFF"/>
                </a:solidFill>
                <a:latin typeface="Arial"/>
                <a:cs typeface="Arial"/>
              </a:rPr>
              <a:t>2000 </a:t>
            </a:r>
            <a:r>
              <a:rPr sz="2700" spc="30" dirty="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2700" spc="-130" dirty="0">
                <a:solidFill>
                  <a:srgbClr val="FFFFFF"/>
                </a:solidFill>
                <a:latin typeface="Arial"/>
                <a:cs typeface="Arial"/>
              </a:rPr>
              <a:t>6000) </a:t>
            </a:r>
            <a:r>
              <a:rPr sz="2700" spc="-160" dirty="0">
                <a:solidFill>
                  <a:srgbClr val="FFFFFF"/>
                </a:solidFill>
                <a:latin typeface="Arial"/>
                <a:cs typeface="Arial"/>
              </a:rPr>
              <a:t>– </a:t>
            </a:r>
            <a:r>
              <a:rPr sz="2700" spc="-75" dirty="0">
                <a:solidFill>
                  <a:srgbClr val="FFFFFF"/>
                </a:solidFill>
                <a:latin typeface="Arial"/>
                <a:cs typeface="Arial"/>
              </a:rPr>
              <a:t>mostly</a:t>
            </a:r>
            <a:r>
              <a:rPr sz="2700" spc="-3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00" spc="-545" dirty="0">
                <a:solidFill>
                  <a:srgbClr val="FFFFFF"/>
                </a:solidFill>
                <a:latin typeface="Arial"/>
                <a:cs typeface="Arial"/>
              </a:rPr>
              <a:t>SC</a:t>
            </a:r>
            <a:endParaRPr sz="27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50820" y="497840"/>
            <a:ext cx="363855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75" dirty="0"/>
              <a:t>Heparin</a:t>
            </a:r>
            <a:r>
              <a:rPr spc="-285" dirty="0"/>
              <a:t> </a:t>
            </a:r>
            <a:r>
              <a:rPr spc="-175" dirty="0"/>
              <a:t>Actions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48130"/>
            <a:ext cx="123825" cy="835660"/>
          </a:xfrm>
          <a:prstGeom prst="rect">
            <a:avLst/>
          </a:prstGeom>
        </p:spPr>
        <p:txBody>
          <a:bodyPr vert="horz" wrap="square" lIns="0" tIns="825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50"/>
              </a:spcBef>
            </a:pP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50"/>
              </a:spcBef>
            </a:pPr>
            <a:r>
              <a:rPr sz="2200" dirty="0">
                <a:solidFill>
                  <a:srgbClr val="FFFF00"/>
                </a:solidFill>
                <a:latin typeface="Arial"/>
                <a:cs typeface="Arial"/>
              </a:rPr>
              <a:t>•</a:t>
            </a:r>
            <a:endParaRPr sz="2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8839" y="1563370"/>
            <a:ext cx="7638415" cy="1170940"/>
          </a:xfrm>
          <a:prstGeom prst="rect">
            <a:avLst/>
          </a:prstGeom>
        </p:spPr>
        <p:txBody>
          <a:bodyPr vert="horz" wrap="square" lIns="0" tIns="825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50"/>
              </a:spcBef>
            </a:pPr>
            <a:r>
              <a:rPr sz="2200" spc="-50" dirty="0">
                <a:solidFill>
                  <a:srgbClr val="FFFFFF"/>
                </a:solidFill>
                <a:latin typeface="Arial"/>
                <a:cs typeface="Arial"/>
              </a:rPr>
              <a:t>Indirect </a:t>
            </a:r>
            <a:r>
              <a:rPr sz="2200" spc="-85" dirty="0">
                <a:solidFill>
                  <a:srgbClr val="FFFFFF"/>
                </a:solidFill>
                <a:latin typeface="Arial"/>
                <a:cs typeface="Arial"/>
              </a:rPr>
              <a:t>acting </a:t>
            </a:r>
            <a:r>
              <a:rPr sz="2200" spc="-60" dirty="0">
                <a:solidFill>
                  <a:srgbClr val="FFFFFF"/>
                </a:solidFill>
                <a:latin typeface="Arial"/>
                <a:cs typeface="Arial"/>
              </a:rPr>
              <a:t>- </a:t>
            </a:r>
            <a:r>
              <a:rPr sz="2200" spc="-90" dirty="0">
                <a:solidFill>
                  <a:srgbClr val="FFFFFF"/>
                </a:solidFill>
                <a:latin typeface="Arial"/>
                <a:cs typeface="Arial"/>
              </a:rPr>
              <a:t>Activates </a:t>
            </a:r>
            <a:r>
              <a:rPr sz="2200" spc="-125" dirty="0">
                <a:solidFill>
                  <a:srgbClr val="FFFFFF"/>
                </a:solidFill>
                <a:latin typeface="Arial"/>
                <a:cs typeface="Arial"/>
              </a:rPr>
              <a:t>plasma </a:t>
            </a:r>
            <a:r>
              <a:rPr sz="2200" spc="-30" dirty="0">
                <a:solidFill>
                  <a:srgbClr val="FFFFFF"/>
                </a:solidFill>
                <a:latin typeface="Arial"/>
                <a:cs typeface="Arial"/>
              </a:rPr>
              <a:t>antithrombin </a:t>
            </a:r>
            <a:r>
              <a:rPr sz="2200" spc="-60" dirty="0">
                <a:solidFill>
                  <a:srgbClr val="FFFFFF"/>
                </a:solidFill>
                <a:latin typeface="Arial"/>
                <a:cs typeface="Arial"/>
              </a:rPr>
              <a:t>III</a:t>
            </a:r>
            <a:r>
              <a:rPr sz="2200" spc="-3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spc="-185" dirty="0">
                <a:solidFill>
                  <a:srgbClr val="FFFFFF"/>
                </a:solidFill>
                <a:latin typeface="Arial"/>
                <a:cs typeface="Arial"/>
              </a:rPr>
              <a:t>(AT </a:t>
            </a:r>
            <a:r>
              <a:rPr sz="2200" spc="-65" dirty="0">
                <a:solidFill>
                  <a:srgbClr val="FFFFFF"/>
                </a:solidFill>
                <a:latin typeface="Arial"/>
                <a:cs typeface="Arial"/>
              </a:rPr>
              <a:t>III)</a:t>
            </a:r>
            <a:endParaRPr sz="22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550"/>
              </a:spcBef>
            </a:pPr>
            <a:r>
              <a:rPr sz="2200" spc="-120" dirty="0">
                <a:solidFill>
                  <a:srgbClr val="FFFF00"/>
                </a:solidFill>
                <a:latin typeface="Arial"/>
                <a:cs typeface="Arial"/>
              </a:rPr>
              <a:t>Heparin-AT </a:t>
            </a:r>
            <a:r>
              <a:rPr sz="2200" spc="-60" dirty="0">
                <a:solidFill>
                  <a:srgbClr val="FFFF00"/>
                </a:solidFill>
                <a:latin typeface="Arial"/>
                <a:cs typeface="Arial"/>
              </a:rPr>
              <a:t>III </a:t>
            </a:r>
            <a:r>
              <a:rPr sz="2200" spc="-100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200" spc="-100" dirty="0">
                <a:solidFill>
                  <a:srgbClr val="FFFFFF"/>
                </a:solidFill>
                <a:latin typeface="Arial"/>
                <a:cs typeface="Arial"/>
              </a:rPr>
              <a:t>omplex </a:t>
            </a:r>
            <a:r>
              <a:rPr sz="2200" spc="-75" dirty="0">
                <a:solidFill>
                  <a:srgbClr val="00AFEF"/>
                </a:solidFill>
                <a:latin typeface="Arial"/>
                <a:cs typeface="Arial"/>
              </a:rPr>
              <a:t>inactivates </a:t>
            </a:r>
            <a:r>
              <a:rPr sz="2200" spc="-35" dirty="0">
                <a:solidFill>
                  <a:srgbClr val="FFFFFF"/>
                </a:solidFill>
                <a:latin typeface="Arial"/>
                <a:cs typeface="Arial"/>
              </a:rPr>
              <a:t>clotting </a:t>
            </a:r>
            <a:r>
              <a:rPr sz="2200" spc="-65" dirty="0">
                <a:solidFill>
                  <a:srgbClr val="FFFFFF"/>
                </a:solidFill>
                <a:latin typeface="Arial"/>
                <a:cs typeface="Arial"/>
              </a:rPr>
              <a:t>factors </a:t>
            </a:r>
            <a:r>
              <a:rPr sz="2200" spc="-60" dirty="0">
                <a:solidFill>
                  <a:srgbClr val="FFFFFF"/>
                </a:solidFill>
                <a:latin typeface="Arial"/>
                <a:cs typeface="Arial"/>
              </a:rPr>
              <a:t>- </a:t>
            </a:r>
            <a:r>
              <a:rPr sz="2200" spc="-190" dirty="0">
                <a:solidFill>
                  <a:srgbClr val="FFFFFF"/>
                </a:solidFill>
                <a:latin typeface="Arial"/>
                <a:cs typeface="Arial"/>
              </a:rPr>
              <a:t>Xa, </a:t>
            </a:r>
            <a:r>
              <a:rPr sz="2200" spc="-90" dirty="0">
                <a:solidFill>
                  <a:srgbClr val="FFFFFF"/>
                </a:solidFill>
                <a:latin typeface="Arial"/>
                <a:cs typeface="Arial"/>
              </a:rPr>
              <a:t>IIa, </a:t>
            </a:r>
            <a:r>
              <a:rPr sz="2200" spc="-160" dirty="0">
                <a:solidFill>
                  <a:srgbClr val="FFFFFF"/>
                </a:solidFill>
                <a:latin typeface="Arial"/>
                <a:cs typeface="Arial"/>
              </a:rPr>
              <a:t>IXa, </a:t>
            </a:r>
            <a:r>
              <a:rPr sz="2200" spc="-155" dirty="0">
                <a:solidFill>
                  <a:srgbClr val="FFFFFF"/>
                </a:solidFill>
                <a:latin typeface="Arial"/>
                <a:cs typeface="Arial"/>
              </a:rPr>
              <a:t>XIIa  </a:t>
            </a:r>
            <a:r>
              <a:rPr sz="2200" spc="-105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2200" spc="-125" dirty="0">
                <a:solidFill>
                  <a:srgbClr val="FFFFFF"/>
                </a:solidFill>
                <a:latin typeface="Arial"/>
                <a:cs typeface="Arial"/>
              </a:rPr>
              <a:t>XIIIa, </a:t>
            </a: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but not </a:t>
            </a:r>
            <a:r>
              <a:rPr sz="2200" spc="-130" dirty="0">
                <a:solidFill>
                  <a:srgbClr val="FFFFFF"/>
                </a:solidFill>
                <a:latin typeface="Arial"/>
                <a:cs typeface="Arial"/>
              </a:rPr>
              <a:t>VIIa </a:t>
            </a:r>
            <a:r>
              <a:rPr sz="2200" spc="-70" dirty="0">
                <a:solidFill>
                  <a:srgbClr val="FFFFFF"/>
                </a:solidFill>
                <a:latin typeface="Arial"/>
                <a:cs typeface="Arial"/>
              </a:rPr>
              <a:t>(extrinsic</a:t>
            </a:r>
            <a:r>
              <a:rPr sz="2200" spc="-3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spc="-75" dirty="0">
                <a:solidFill>
                  <a:srgbClr val="FFFFFF"/>
                </a:solidFill>
                <a:latin typeface="Arial"/>
                <a:cs typeface="Arial"/>
              </a:rPr>
              <a:t>pathway)</a:t>
            </a:r>
            <a:endParaRPr sz="2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93139" y="2694939"/>
            <a:ext cx="160020" cy="723900"/>
          </a:xfrm>
          <a:prstGeom prst="rect">
            <a:avLst/>
          </a:prstGeom>
        </p:spPr>
        <p:txBody>
          <a:bodyPr vert="horz" wrap="square" lIns="0" tIns="723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70"/>
              </a:spcBef>
            </a:pPr>
            <a:r>
              <a:rPr sz="1900" dirty="0">
                <a:solidFill>
                  <a:srgbClr val="FFFFFF"/>
                </a:solidFill>
                <a:latin typeface="Arial"/>
                <a:cs typeface="Arial"/>
              </a:rPr>
              <a:t>–</a:t>
            </a:r>
            <a:endParaRPr sz="1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70"/>
              </a:spcBef>
            </a:pPr>
            <a:r>
              <a:rPr sz="1900" dirty="0">
                <a:solidFill>
                  <a:srgbClr val="FFFFFF"/>
                </a:solidFill>
                <a:latin typeface="Arial"/>
                <a:cs typeface="Arial"/>
              </a:rPr>
              <a:t>–</a:t>
            </a:r>
            <a:endParaRPr sz="19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78889" y="2708910"/>
            <a:ext cx="7295515" cy="68749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0600"/>
              </a:lnSpc>
              <a:spcBef>
                <a:spcPts val="100"/>
              </a:spcBef>
            </a:pPr>
            <a:r>
              <a:rPr sz="1900" spc="-35" dirty="0">
                <a:solidFill>
                  <a:srgbClr val="FFFFFF"/>
                </a:solidFill>
                <a:latin typeface="Arial"/>
                <a:cs typeface="Arial"/>
              </a:rPr>
              <a:t>At</a:t>
            </a:r>
            <a:r>
              <a:rPr sz="1900" spc="-10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00" spc="-25" dirty="0">
                <a:solidFill>
                  <a:srgbClr val="FFFFFF"/>
                </a:solidFill>
                <a:latin typeface="Arial"/>
                <a:cs typeface="Arial"/>
              </a:rPr>
              <a:t>low</a:t>
            </a:r>
            <a:r>
              <a:rPr sz="1900" spc="-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00" spc="-95" dirty="0">
                <a:solidFill>
                  <a:srgbClr val="FFFFFF"/>
                </a:solidFill>
                <a:latin typeface="Arial"/>
                <a:cs typeface="Arial"/>
              </a:rPr>
              <a:t>conc.</a:t>
            </a:r>
            <a:r>
              <a:rPr sz="1900" spc="-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00" spc="-220" dirty="0">
                <a:solidFill>
                  <a:srgbClr val="FF0000"/>
                </a:solidFill>
                <a:latin typeface="Arial"/>
                <a:cs typeface="Arial"/>
              </a:rPr>
              <a:t>Xa</a:t>
            </a:r>
            <a:r>
              <a:rPr sz="1900" spc="-9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900" spc="-60" dirty="0">
                <a:solidFill>
                  <a:srgbClr val="FF0000"/>
                </a:solidFill>
                <a:latin typeface="Arial"/>
                <a:cs typeface="Arial"/>
              </a:rPr>
              <a:t>mediated</a:t>
            </a:r>
            <a:r>
              <a:rPr sz="1900" spc="-1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900" spc="-80" dirty="0">
                <a:solidFill>
                  <a:srgbClr val="FFFFFF"/>
                </a:solidFill>
                <a:latin typeface="Arial"/>
                <a:cs typeface="Arial"/>
              </a:rPr>
              <a:t>conversion</a:t>
            </a:r>
            <a:r>
              <a:rPr sz="1900" spc="-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00" spc="-5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1900" spc="-10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00" spc="-50" dirty="0">
                <a:solidFill>
                  <a:schemeClr val="accent3">
                    <a:lumMod val="75000"/>
                  </a:schemeClr>
                </a:solidFill>
                <a:latin typeface="Arial"/>
                <a:cs typeface="Arial"/>
              </a:rPr>
              <a:t>Prothrombin</a:t>
            </a:r>
            <a:r>
              <a:rPr sz="1900" spc="-100" dirty="0">
                <a:solidFill>
                  <a:schemeClr val="accent3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1900" spc="25" dirty="0">
                <a:solidFill>
                  <a:schemeClr val="accent3">
                    <a:lumMod val="75000"/>
                  </a:schemeClr>
                </a:solidFill>
                <a:latin typeface="Arial"/>
                <a:cs typeface="Arial"/>
              </a:rPr>
              <a:t>to</a:t>
            </a:r>
            <a:r>
              <a:rPr sz="1900" spc="-105" dirty="0">
                <a:solidFill>
                  <a:schemeClr val="accent3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1900" spc="-25" dirty="0">
                <a:solidFill>
                  <a:schemeClr val="accent3">
                    <a:lumMod val="75000"/>
                  </a:schemeClr>
                </a:solidFill>
                <a:latin typeface="Arial"/>
                <a:cs typeface="Arial"/>
              </a:rPr>
              <a:t>thrombin</a:t>
            </a:r>
            <a:r>
              <a:rPr sz="1900" spc="-105" dirty="0">
                <a:solidFill>
                  <a:schemeClr val="accent3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1900" spc="-50" dirty="0">
                <a:solidFill>
                  <a:srgbClr val="FFFFFF"/>
                </a:solidFill>
                <a:latin typeface="Arial"/>
                <a:cs typeface="Arial"/>
              </a:rPr>
              <a:t>affected  </a:t>
            </a:r>
            <a:r>
              <a:rPr sz="1900" spc="-80" dirty="0">
                <a:solidFill>
                  <a:srgbClr val="FFFFFF"/>
                </a:solidFill>
                <a:latin typeface="Arial"/>
                <a:cs typeface="Arial"/>
              </a:rPr>
              <a:t>Overall, </a:t>
            </a:r>
            <a:r>
              <a:rPr sz="1900" spc="-215" dirty="0">
                <a:solidFill>
                  <a:schemeClr val="accent3">
                    <a:lumMod val="75000"/>
                  </a:schemeClr>
                </a:solidFill>
                <a:latin typeface="Arial"/>
                <a:cs typeface="Arial"/>
              </a:rPr>
              <a:t>Xa </a:t>
            </a:r>
            <a:r>
              <a:rPr sz="1900" spc="-90" dirty="0">
                <a:solidFill>
                  <a:schemeClr val="accent3">
                    <a:lumMod val="75000"/>
                  </a:schemeClr>
                </a:solidFill>
                <a:latin typeface="Arial"/>
                <a:cs typeface="Arial"/>
              </a:rPr>
              <a:t>and </a:t>
            </a:r>
            <a:r>
              <a:rPr sz="1900" spc="-85" dirty="0">
                <a:solidFill>
                  <a:schemeClr val="accent3">
                    <a:lumMod val="75000"/>
                  </a:schemeClr>
                </a:solidFill>
                <a:latin typeface="Arial"/>
                <a:cs typeface="Arial"/>
              </a:rPr>
              <a:t>IIa </a:t>
            </a:r>
            <a:r>
              <a:rPr sz="1900" spc="-60" dirty="0">
                <a:solidFill>
                  <a:srgbClr val="FFFFFF"/>
                </a:solidFill>
                <a:latin typeface="Arial"/>
                <a:cs typeface="Arial"/>
              </a:rPr>
              <a:t>mediated </a:t>
            </a:r>
            <a:r>
              <a:rPr sz="1900" spc="-80" dirty="0">
                <a:solidFill>
                  <a:srgbClr val="FFFFFF"/>
                </a:solidFill>
                <a:latin typeface="Arial"/>
                <a:cs typeface="Arial"/>
              </a:rPr>
              <a:t>conversion </a:t>
            </a:r>
            <a:r>
              <a:rPr sz="1900" spc="-5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1900" spc="-50" dirty="0">
                <a:solidFill>
                  <a:srgbClr val="00AFEF"/>
                </a:solidFill>
                <a:latin typeface="Arial"/>
                <a:cs typeface="Arial"/>
              </a:rPr>
              <a:t>fibrinogen </a:t>
            </a:r>
            <a:r>
              <a:rPr sz="1900" spc="25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1900" spc="-20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00" spc="-10" dirty="0">
                <a:solidFill>
                  <a:srgbClr val="00AFEF"/>
                </a:solidFill>
                <a:latin typeface="Arial"/>
                <a:cs typeface="Arial"/>
              </a:rPr>
              <a:t>fibrin</a:t>
            </a:r>
            <a:endParaRPr sz="19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0" y="3462020"/>
            <a:ext cx="123825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2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78839" y="3477259"/>
            <a:ext cx="7690484" cy="24447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416559">
              <a:lnSpc>
                <a:spcPct val="100000"/>
              </a:lnSpc>
              <a:spcBef>
                <a:spcPts val="100"/>
              </a:spcBef>
            </a:pPr>
            <a:r>
              <a:rPr sz="2200" spc="-240" dirty="0">
                <a:solidFill>
                  <a:srgbClr val="FF0000"/>
                </a:solidFill>
                <a:latin typeface="Arial"/>
                <a:cs typeface="Arial"/>
              </a:rPr>
              <a:t>AT</a:t>
            </a:r>
            <a:r>
              <a:rPr sz="2200" spc="-12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spc="-60" dirty="0">
                <a:solidFill>
                  <a:srgbClr val="FF0000"/>
                </a:solidFill>
                <a:latin typeface="Arial"/>
                <a:cs typeface="Arial"/>
              </a:rPr>
              <a:t>III</a:t>
            </a:r>
            <a:r>
              <a:rPr sz="2200" spc="-1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spc="-95" dirty="0">
                <a:solidFill>
                  <a:srgbClr val="FFFFFF"/>
                </a:solidFill>
                <a:latin typeface="Arial"/>
                <a:cs typeface="Arial"/>
              </a:rPr>
              <a:t>(suicide</a:t>
            </a:r>
            <a:r>
              <a:rPr sz="2200" spc="-1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spc="-20" dirty="0">
                <a:solidFill>
                  <a:srgbClr val="FFFFFF"/>
                </a:solidFill>
                <a:latin typeface="Arial"/>
                <a:cs typeface="Arial"/>
              </a:rPr>
              <a:t>inhibitor)</a:t>
            </a:r>
            <a:r>
              <a:rPr sz="2200" spc="-1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spc="-130" dirty="0">
                <a:solidFill>
                  <a:srgbClr val="FFFFFF"/>
                </a:solidFill>
                <a:latin typeface="Arial"/>
                <a:cs typeface="Arial"/>
              </a:rPr>
              <a:t>– </a:t>
            </a:r>
            <a:r>
              <a:rPr sz="2200" spc="-95" dirty="0">
                <a:solidFill>
                  <a:srgbClr val="FFFFFF"/>
                </a:solidFill>
                <a:latin typeface="Arial"/>
                <a:cs typeface="Arial"/>
              </a:rPr>
              <a:t>binds</a:t>
            </a:r>
            <a:r>
              <a:rPr sz="2200" spc="-1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spc="25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2200" spc="-1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spc="-35" dirty="0">
                <a:solidFill>
                  <a:srgbClr val="FFFFFF"/>
                </a:solidFill>
                <a:latin typeface="Arial"/>
                <a:cs typeface="Arial"/>
              </a:rPr>
              <a:t>clotting</a:t>
            </a:r>
            <a:r>
              <a:rPr sz="2200" spc="-1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spc="-65" dirty="0">
                <a:solidFill>
                  <a:srgbClr val="FFFFFF"/>
                </a:solidFill>
                <a:latin typeface="Arial"/>
                <a:cs typeface="Arial"/>
              </a:rPr>
              <a:t>factors</a:t>
            </a:r>
            <a:r>
              <a:rPr sz="2200" spc="-1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spc="-70" dirty="0">
                <a:solidFill>
                  <a:srgbClr val="FFFFFF"/>
                </a:solidFill>
                <a:latin typeface="Arial"/>
                <a:cs typeface="Arial"/>
              </a:rPr>
              <a:t>slowly</a:t>
            </a:r>
            <a:r>
              <a:rPr sz="2200" spc="-11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spc="25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2200" spc="-1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FFFFFF"/>
                </a:solidFill>
                <a:latin typeface="Arial"/>
                <a:cs typeface="Arial"/>
              </a:rPr>
              <a:t>form  </a:t>
            </a:r>
            <a:r>
              <a:rPr sz="2200" spc="-85" dirty="0">
                <a:solidFill>
                  <a:srgbClr val="FFFFFF"/>
                </a:solidFill>
                <a:latin typeface="Arial"/>
                <a:cs typeface="Arial"/>
              </a:rPr>
              <a:t>stable </a:t>
            </a:r>
            <a:r>
              <a:rPr sz="2200" spc="-95" dirty="0">
                <a:solidFill>
                  <a:srgbClr val="FFFFFF"/>
                </a:solidFill>
                <a:latin typeface="Arial"/>
                <a:cs typeface="Arial"/>
              </a:rPr>
              <a:t>complex. </a:t>
            </a:r>
            <a:r>
              <a:rPr sz="2200" spc="-95" dirty="0">
                <a:solidFill>
                  <a:srgbClr val="FF0000"/>
                </a:solidFill>
                <a:latin typeface="Arial"/>
                <a:cs typeface="Arial"/>
              </a:rPr>
              <a:t>Heparin </a:t>
            </a:r>
            <a:r>
              <a:rPr sz="2200" spc="-140" dirty="0">
                <a:solidFill>
                  <a:srgbClr val="FF0000"/>
                </a:solidFill>
                <a:latin typeface="Arial"/>
                <a:cs typeface="Arial"/>
              </a:rPr>
              <a:t>enhances </a:t>
            </a:r>
            <a:r>
              <a:rPr sz="2200" spc="65" dirty="0">
                <a:solidFill>
                  <a:srgbClr val="FF0000"/>
                </a:solidFill>
                <a:latin typeface="Arial"/>
                <a:cs typeface="Arial"/>
              </a:rPr>
              <a:t>it</a:t>
            </a:r>
            <a:r>
              <a:rPr sz="2200" spc="-21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spc="-95" dirty="0">
                <a:solidFill>
                  <a:srgbClr val="FF0000"/>
                </a:solidFill>
                <a:latin typeface="Arial"/>
                <a:cs typeface="Arial"/>
              </a:rPr>
              <a:t>by</a:t>
            </a:r>
            <a:endParaRPr sz="2200" dirty="0">
              <a:solidFill>
                <a:srgbClr val="FF0000"/>
              </a:solidFill>
              <a:latin typeface="Arial"/>
              <a:cs typeface="Arial"/>
            </a:endParaRPr>
          </a:p>
          <a:p>
            <a:pPr marL="412750" marR="684530" indent="-285750">
              <a:lnSpc>
                <a:spcPct val="100000"/>
              </a:lnSpc>
              <a:spcBef>
                <a:spcPts val="650"/>
              </a:spcBef>
              <a:buAutoNum type="arabicPeriod"/>
              <a:tabLst>
                <a:tab pos="412750" algn="l"/>
              </a:tabLst>
            </a:pPr>
            <a:r>
              <a:rPr sz="2600" spc="-105" dirty="0">
                <a:solidFill>
                  <a:srgbClr val="FFFFFF"/>
                </a:solidFill>
                <a:latin typeface="Arial"/>
                <a:cs typeface="Arial"/>
              </a:rPr>
              <a:t>Heaprin </a:t>
            </a:r>
            <a:r>
              <a:rPr sz="2600" spc="-120" dirty="0">
                <a:solidFill>
                  <a:srgbClr val="FFFFFF"/>
                </a:solidFill>
                <a:latin typeface="Arial"/>
                <a:cs typeface="Arial"/>
              </a:rPr>
              <a:t>creates </a:t>
            </a:r>
            <a:r>
              <a:rPr sz="2600" spc="-95" dirty="0">
                <a:solidFill>
                  <a:srgbClr val="FFFFFF"/>
                </a:solidFill>
                <a:latin typeface="Arial"/>
                <a:cs typeface="Arial"/>
              </a:rPr>
              <a:t>scaffolding </a:t>
            </a:r>
            <a:r>
              <a:rPr sz="2600" spc="35" dirty="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2600" spc="-60" dirty="0">
                <a:solidFill>
                  <a:srgbClr val="FFFFFF"/>
                </a:solidFill>
                <a:latin typeface="Arial"/>
                <a:cs typeface="Arial"/>
              </a:rPr>
              <a:t>bind </a:t>
            </a:r>
            <a:r>
              <a:rPr sz="2600" spc="-160" dirty="0">
                <a:solidFill>
                  <a:srgbClr val="FFFFFF"/>
                </a:solidFill>
                <a:latin typeface="Arial"/>
                <a:cs typeface="Arial"/>
              </a:rPr>
              <a:t>each</a:t>
            </a:r>
            <a:r>
              <a:rPr sz="2600" spc="-4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spc="-40" dirty="0">
                <a:solidFill>
                  <a:srgbClr val="FFFFFF"/>
                </a:solidFill>
                <a:latin typeface="Arial"/>
                <a:cs typeface="Arial"/>
              </a:rPr>
              <a:t>(clotting  </a:t>
            </a:r>
            <a:r>
              <a:rPr sz="2600" spc="-75" dirty="0">
                <a:solidFill>
                  <a:srgbClr val="FFFFFF"/>
                </a:solidFill>
                <a:latin typeface="Arial"/>
                <a:cs typeface="Arial"/>
              </a:rPr>
              <a:t>factors) </a:t>
            </a:r>
            <a:r>
              <a:rPr sz="2600" spc="-30" dirty="0">
                <a:solidFill>
                  <a:srgbClr val="FFFFFF"/>
                </a:solidFill>
                <a:latin typeface="Arial"/>
                <a:cs typeface="Arial"/>
              </a:rPr>
              <a:t>other </a:t>
            </a:r>
            <a:r>
              <a:rPr sz="2600" spc="10" dirty="0">
                <a:solidFill>
                  <a:srgbClr val="FFFFFF"/>
                </a:solidFill>
                <a:latin typeface="Arial"/>
                <a:cs typeface="Arial"/>
              </a:rPr>
              <a:t>with </a:t>
            </a:r>
            <a:r>
              <a:rPr sz="2600" spc="-280" dirty="0">
                <a:solidFill>
                  <a:srgbClr val="FFFFFF"/>
                </a:solidFill>
                <a:latin typeface="Arial"/>
                <a:cs typeface="Arial"/>
              </a:rPr>
              <a:t>AT</a:t>
            </a:r>
            <a:r>
              <a:rPr sz="2600" spc="-45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spc="-70" dirty="0">
                <a:solidFill>
                  <a:srgbClr val="FFFFFF"/>
                </a:solidFill>
                <a:latin typeface="Arial"/>
                <a:cs typeface="Arial"/>
              </a:rPr>
              <a:t>III</a:t>
            </a:r>
            <a:endParaRPr sz="2600" dirty="0">
              <a:latin typeface="Arial"/>
              <a:cs typeface="Arial"/>
            </a:endParaRPr>
          </a:p>
          <a:p>
            <a:pPr marL="412750" marR="5080" indent="-285750">
              <a:lnSpc>
                <a:spcPct val="100000"/>
              </a:lnSpc>
              <a:spcBef>
                <a:spcPts val="640"/>
              </a:spcBef>
              <a:buAutoNum type="arabicPeriod"/>
              <a:tabLst>
                <a:tab pos="412750" algn="l"/>
              </a:tabLst>
            </a:pPr>
            <a:r>
              <a:rPr sz="2600" spc="-229" dirty="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sz="2600" spc="-105" dirty="0">
                <a:solidFill>
                  <a:srgbClr val="FFFFFF"/>
                </a:solidFill>
                <a:latin typeface="Arial"/>
                <a:cs typeface="Arial"/>
              </a:rPr>
              <a:t>specific </a:t>
            </a:r>
            <a:r>
              <a:rPr sz="2600" spc="-120" dirty="0">
                <a:solidFill>
                  <a:srgbClr val="FF0000"/>
                </a:solidFill>
                <a:latin typeface="Arial"/>
                <a:cs typeface="Arial"/>
              </a:rPr>
              <a:t>polysaccharide</a:t>
            </a:r>
            <a:r>
              <a:rPr sz="2600" spc="-1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spc="-35" dirty="0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sz="2600" spc="-80" dirty="0">
                <a:solidFill>
                  <a:srgbClr val="FFFFFF"/>
                </a:solidFill>
                <a:latin typeface="Arial"/>
                <a:cs typeface="Arial"/>
              </a:rPr>
              <a:t>heparin </a:t>
            </a:r>
            <a:r>
              <a:rPr sz="2600" spc="-105" dirty="0">
                <a:solidFill>
                  <a:srgbClr val="FFFFFF"/>
                </a:solidFill>
                <a:latin typeface="Arial"/>
                <a:cs typeface="Arial"/>
              </a:rPr>
              <a:t>binds </a:t>
            </a:r>
            <a:r>
              <a:rPr sz="2600" spc="35" dirty="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2600" spc="-275" dirty="0">
                <a:solidFill>
                  <a:srgbClr val="FF0000"/>
                </a:solidFill>
                <a:latin typeface="Arial"/>
                <a:cs typeface="Arial"/>
              </a:rPr>
              <a:t>AT </a:t>
            </a:r>
            <a:r>
              <a:rPr sz="2600" spc="-70" dirty="0">
                <a:solidFill>
                  <a:srgbClr val="FF0000"/>
                </a:solidFill>
                <a:latin typeface="Arial"/>
                <a:cs typeface="Arial"/>
              </a:rPr>
              <a:t>III</a:t>
            </a:r>
            <a:r>
              <a:rPr sz="2600" spc="-29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600" spc="-125" dirty="0">
                <a:solidFill>
                  <a:srgbClr val="FFFFFF"/>
                </a:solidFill>
                <a:latin typeface="Arial"/>
                <a:cs typeface="Arial"/>
              </a:rPr>
              <a:t>and  </a:t>
            </a:r>
            <a:r>
              <a:rPr sz="2600" spc="-100" dirty="0">
                <a:solidFill>
                  <a:srgbClr val="FFFFFF"/>
                </a:solidFill>
                <a:latin typeface="Arial"/>
                <a:cs typeface="Arial"/>
              </a:rPr>
              <a:t>induce </a:t>
            </a:r>
            <a:r>
              <a:rPr sz="2600" spc="-60" dirty="0">
                <a:solidFill>
                  <a:srgbClr val="FFFFFF"/>
                </a:solidFill>
                <a:latin typeface="Arial"/>
                <a:cs typeface="Arial"/>
              </a:rPr>
              <a:t>conformational </a:t>
            </a:r>
            <a:r>
              <a:rPr sz="2600" spc="-180" dirty="0">
                <a:solidFill>
                  <a:srgbClr val="FFFFFF"/>
                </a:solidFill>
                <a:latin typeface="Arial"/>
                <a:cs typeface="Arial"/>
              </a:rPr>
              <a:t>changes </a:t>
            </a:r>
            <a:r>
              <a:rPr sz="2600" spc="-155" dirty="0">
                <a:solidFill>
                  <a:srgbClr val="FFFFFF"/>
                </a:solidFill>
                <a:latin typeface="Arial"/>
                <a:cs typeface="Arial"/>
              </a:rPr>
              <a:t>– </a:t>
            </a:r>
            <a:r>
              <a:rPr sz="2600" spc="-60" dirty="0">
                <a:solidFill>
                  <a:srgbClr val="FFFFFF"/>
                </a:solidFill>
                <a:latin typeface="Arial"/>
                <a:cs typeface="Arial"/>
              </a:rPr>
              <a:t>bind</a:t>
            </a:r>
            <a:r>
              <a:rPr sz="2600" spc="-20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spc="-75" dirty="0">
                <a:solidFill>
                  <a:srgbClr val="FFFFFF"/>
                </a:solidFill>
                <a:latin typeface="Arial"/>
                <a:cs typeface="Arial"/>
              </a:rPr>
              <a:t>factors</a:t>
            </a:r>
            <a:endParaRPr sz="26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60220" y="497840"/>
            <a:ext cx="561530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75" dirty="0"/>
              <a:t>Heparin Actions </a:t>
            </a:r>
            <a:r>
              <a:rPr spc="-260" dirty="0"/>
              <a:t>–</a:t>
            </a:r>
            <a:r>
              <a:rPr spc="-385" dirty="0"/>
              <a:t> </a:t>
            </a:r>
            <a:r>
              <a:rPr spc="-105" dirty="0"/>
              <a:t>contd.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79879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2274570"/>
            <a:ext cx="132715" cy="835660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9"/>
              </a:spcBef>
            </a:pP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09"/>
              </a:spcBef>
            </a:pP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3413759"/>
            <a:ext cx="132715" cy="835660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9"/>
              </a:spcBef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10"/>
              </a:spcBef>
            </a:pP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53439" y="1596390"/>
            <a:ext cx="7589520" cy="4342856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38100" marR="679450">
              <a:lnSpc>
                <a:spcPts val="2590"/>
              </a:lnSpc>
              <a:spcBef>
                <a:spcPts val="425"/>
              </a:spcBef>
            </a:pPr>
            <a:r>
              <a:rPr sz="2400" spc="-30" dirty="0">
                <a:solidFill>
                  <a:srgbClr val="FFFFFF"/>
                </a:solidFill>
                <a:latin typeface="Arial"/>
                <a:cs typeface="Arial"/>
              </a:rPr>
              <a:t>Inhibition 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2400" spc="-275" dirty="0">
                <a:solidFill>
                  <a:srgbClr val="FFFF00"/>
                </a:solidFill>
                <a:latin typeface="Arial"/>
                <a:cs typeface="Arial"/>
              </a:rPr>
              <a:t>Xa </a:t>
            </a:r>
            <a:r>
              <a:rPr sz="2400" spc="-140" dirty="0">
                <a:solidFill>
                  <a:srgbClr val="FFFFFF"/>
                </a:solidFill>
                <a:latin typeface="Arial"/>
                <a:cs typeface="Arial"/>
              </a:rPr>
              <a:t>needs </a:t>
            </a:r>
            <a:r>
              <a:rPr sz="2400" spc="-65" dirty="0">
                <a:solidFill>
                  <a:srgbClr val="FFFFFF"/>
                </a:solidFill>
                <a:latin typeface="Arial"/>
                <a:cs typeface="Arial"/>
              </a:rPr>
              <a:t>only </a:t>
            </a:r>
            <a:r>
              <a:rPr sz="2400" spc="-35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400" spc="-280" dirty="0">
                <a:solidFill>
                  <a:srgbClr val="FFFFFF"/>
                </a:solidFill>
                <a:latin typeface="Arial"/>
                <a:cs typeface="Arial"/>
              </a:rPr>
              <a:t>2</a:t>
            </a:r>
            <a:r>
              <a:rPr sz="2100" spc="-419" baseline="27777" dirty="0">
                <a:solidFill>
                  <a:srgbClr val="FFFFFF"/>
                </a:solidFill>
                <a:latin typeface="Arial"/>
                <a:cs typeface="Arial"/>
              </a:rPr>
              <a:t>nd </a:t>
            </a:r>
            <a:r>
              <a:rPr sz="2400" spc="-125" dirty="0">
                <a:solidFill>
                  <a:srgbClr val="FFFFFF"/>
                </a:solidFill>
                <a:latin typeface="Arial"/>
                <a:cs typeface="Arial"/>
              </a:rPr>
              <a:t>mechanism </a:t>
            </a:r>
            <a:r>
              <a:rPr sz="2400" spc="-135" dirty="0">
                <a:solidFill>
                  <a:srgbClr val="FFFFFF"/>
                </a:solidFill>
                <a:latin typeface="Arial"/>
                <a:cs typeface="Arial"/>
              </a:rPr>
              <a:t>(LMWH) </a:t>
            </a:r>
            <a:r>
              <a:rPr sz="2400" spc="-65" dirty="0">
                <a:solidFill>
                  <a:srgbClr val="FFFFFF"/>
                </a:solidFill>
                <a:latin typeface="Arial"/>
                <a:cs typeface="Arial"/>
              </a:rPr>
              <a:t>-  </a:t>
            </a:r>
            <a:r>
              <a:rPr sz="2400" spc="-90" dirty="0">
                <a:solidFill>
                  <a:srgbClr val="00AFEF"/>
                </a:solidFill>
                <a:latin typeface="Arial"/>
                <a:cs typeface="Arial"/>
              </a:rPr>
              <a:t>fondaparinuxs</a:t>
            </a:r>
            <a:endParaRPr sz="2400" dirty="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  <a:spcBef>
                <a:spcPts val="275"/>
              </a:spcBef>
            </a:pPr>
            <a:r>
              <a:rPr sz="2400" spc="-110" dirty="0">
                <a:solidFill>
                  <a:srgbClr val="FFFF00"/>
                </a:solidFill>
                <a:latin typeface="Arial"/>
                <a:cs typeface="Arial"/>
              </a:rPr>
              <a:t>IIa </a:t>
            </a:r>
            <a:r>
              <a:rPr sz="2400" spc="-140" dirty="0">
                <a:solidFill>
                  <a:srgbClr val="FFFFFF"/>
                </a:solidFill>
                <a:latin typeface="Arial"/>
                <a:cs typeface="Arial"/>
              </a:rPr>
              <a:t>needs </a:t>
            </a:r>
            <a:r>
              <a:rPr sz="2400" spc="-25" dirty="0">
                <a:solidFill>
                  <a:srgbClr val="FFFFFF"/>
                </a:solidFill>
                <a:latin typeface="Arial"/>
                <a:cs typeface="Arial"/>
              </a:rPr>
              <a:t>both </a:t>
            </a:r>
            <a:r>
              <a:rPr sz="2400" spc="-30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2400" spc="-25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125" dirty="0">
                <a:solidFill>
                  <a:srgbClr val="FFFFFF"/>
                </a:solidFill>
                <a:latin typeface="Arial"/>
                <a:cs typeface="Arial"/>
              </a:rPr>
              <a:t>mechanism</a:t>
            </a:r>
            <a:endParaRPr sz="2400" dirty="0">
              <a:latin typeface="Arial"/>
              <a:cs typeface="Arial"/>
            </a:endParaRPr>
          </a:p>
          <a:p>
            <a:pPr marL="38100" marR="30480">
              <a:lnSpc>
                <a:spcPts val="2590"/>
              </a:lnSpc>
              <a:spcBef>
                <a:spcPts val="635"/>
              </a:spcBef>
            </a:pPr>
            <a:r>
              <a:rPr sz="2400" spc="-35" dirty="0">
                <a:solidFill>
                  <a:srgbClr val="FFFF00"/>
                </a:solidFill>
                <a:latin typeface="Arial"/>
                <a:cs typeface="Arial"/>
              </a:rPr>
              <a:t>Antiplatelet </a:t>
            </a:r>
            <a:r>
              <a:rPr sz="2400" spc="-60" dirty="0">
                <a:solidFill>
                  <a:srgbClr val="FFFF00"/>
                </a:solidFill>
                <a:latin typeface="Arial"/>
                <a:cs typeface="Arial"/>
              </a:rPr>
              <a:t>action: </a:t>
            </a:r>
            <a:r>
              <a:rPr sz="2400" spc="-130" dirty="0">
                <a:solidFill>
                  <a:srgbClr val="FFFFFF"/>
                </a:solidFill>
                <a:latin typeface="Arial"/>
                <a:cs typeface="Arial"/>
              </a:rPr>
              <a:t>High </a:t>
            </a:r>
            <a:r>
              <a:rPr sz="2400" spc="-170" dirty="0">
                <a:solidFill>
                  <a:srgbClr val="FFFFFF"/>
                </a:solidFill>
                <a:latin typeface="Arial"/>
                <a:cs typeface="Arial"/>
              </a:rPr>
              <a:t>doses </a:t>
            </a:r>
            <a:r>
              <a:rPr sz="2400" spc="-85" dirty="0">
                <a:solidFill>
                  <a:srgbClr val="FFFFFF"/>
                </a:solidFill>
                <a:latin typeface="Arial"/>
                <a:cs typeface="Arial"/>
              </a:rPr>
              <a:t>prevents </a:t>
            </a:r>
            <a:r>
              <a:rPr sz="2400" spc="-35" dirty="0">
                <a:solidFill>
                  <a:srgbClr val="FFFFFF"/>
                </a:solidFill>
                <a:latin typeface="Arial"/>
                <a:cs typeface="Arial"/>
              </a:rPr>
              <a:t>platelet</a:t>
            </a:r>
            <a:r>
              <a:rPr sz="2400" spc="-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105" dirty="0">
                <a:solidFill>
                  <a:srgbClr val="FFFFFF"/>
                </a:solidFill>
                <a:latin typeface="Arial"/>
                <a:cs typeface="Arial"/>
              </a:rPr>
              <a:t>aggregation  </a:t>
            </a:r>
            <a:r>
              <a:rPr sz="2400" spc="-95" dirty="0">
                <a:solidFill>
                  <a:srgbClr val="FFFFFF"/>
                </a:solidFill>
                <a:latin typeface="Arial"/>
                <a:cs typeface="Arial"/>
              </a:rPr>
              <a:t>prolongs </a:t>
            </a:r>
            <a:r>
              <a:rPr sz="2400" spc="-114" dirty="0">
                <a:solidFill>
                  <a:srgbClr val="FFFFFF"/>
                </a:solidFill>
                <a:latin typeface="Arial"/>
                <a:cs typeface="Arial"/>
              </a:rPr>
              <a:t>Bleeding</a:t>
            </a:r>
            <a:r>
              <a:rPr sz="2400" spc="-1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20" dirty="0">
                <a:solidFill>
                  <a:srgbClr val="FFFFFF"/>
                </a:solidFill>
                <a:latin typeface="Arial"/>
                <a:cs typeface="Arial"/>
              </a:rPr>
              <a:t>time</a:t>
            </a:r>
            <a:endParaRPr sz="2400" dirty="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  <a:spcBef>
                <a:spcPts val="275"/>
              </a:spcBef>
            </a:pPr>
            <a:r>
              <a:rPr sz="2400" spc="-125" dirty="0">
                <a:solidFill>
                  <a:srgbClr val="FFFFFF"/>
                </a:solidFill>
                <a:latin typeface="Arial"/>
                <a:cs typeface="Arial"/>
              </a:rPr>
              <a:t>Lipaemic</a:t>
            </a:r>
            <a:r>
              <a:rPr sz="2400" spc="-1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95" dirty="0">
                <a:solidFill>
                  <a:srgbClr val="FFFFFF"/>
                </a:solidFill>
                <a:latin typeface="Arial"/>
                <a:cs typeface="Arial"/>
              </a:rPr>
              <a:t>clearing</a:t>
            </a:r>
            <a:endParaRPr sz="2400" dirty="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  <a:spcBef>
                <a:spcPts val="309"/>
              </a:spcBef>
            </a:pPr>
            <a:r>
              <a:rPr sz="2400" b="1" spc="-185" dirty="0">
                <a:solidFill>
                  <a:srgbClr val="FFFF00"/>
                </a:solidFill>
                <a:latin typeface="Arial"/>
                <a:cs typeface="Arial"/>
              </a:rPr>
              <a:t>Pharmacokinetics:</a:t>
            </a:r>
            <a:endParaRPr sz="2400" dirty="0">
              <a:latin typeface="Arial"/>
              <a:cs typeface="Arial"/>
            </a:endParaRPr>
          </a:p>
          <a:p>
            <a:pPr marL="438150" marR="116839" indent="-285750">
              <a:lnSpc>
                <a:spcPts val="2160"/>
              </a:lnSpc>
              <a:spcBef>
                <a:spcPts val="530"/>
              </a:spcBef>
              <a:buChar char="–"/>
              <a:tabLst>
                <a:tab pos="437515" algn="l"/>
                <a:tab pos="438150" algn="l"/>
              </a:tabLst>
            </a:pPr>
            <a:r>
              <a:rPr sz="2000" spc="-85" dirty="0">
                <a:solidFill>
                  <a:srgbClr val="FFFFFF"/>
                </a:solidFill>
                <a:latin typeface="Arial"/>
                <a:cs typeface="Arial"/>
              </a:rPr>
              <a:t>Highly </a:t>
            </a:r>
            <a:r>
              <a:rPr sz="2000" spc="-70" dirty="0">
                <a:solidFill>
                  <a:srgbClr val="FFFFFF"/>
                </a:solidFill>
                <a:latin typeface="Arial"/>
                <a:cs typeface="Arial"/>
              </a:rPr>
              <a:t>ionized,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not </a:t>
            </a:r>
            <a:r>
              <a:rPr sz="2000" spc="-90" dirty="0">
                <a:solidFill>
                  <a:srgbClr val="FFFFFF"/>
                </a:solidFill>
                <a:latin typeface="Arial"/>
                <a:cs typeface="Arial"/>
              </a:rPr>
              <a:t>absorbed </a:t>
            </a:r>
            <a:r>
              <a:rPr sz="2000" spc="-45" dirty="0">
                <a:solidFill>
                  <a:srgbClr val="FFFFFF"/>
                </a:solidFill>
                <a:latin typeface="Arial"/>
                <a:cs typeface="Arial"/>
              </a:rPr>
              <a:t>orally </a:t>
            </a:r>
            <a:r>
              <a:rPr sz="2000" spc="-120" dirty="0">
                <a:solidFill>
                  <a:srgbClr val="FFFFFF"/>
                </a:solidFill>
                <a:latin typeface="Arial"/>
                <a:cs typeface="Arial"/>
              </a:rPr>
              <a:t>– </a:t>
            </a:r>
            <a:r>
              <a:rPr sz="2000" spc="-90" dirty="0">
                <a:solidFill>
                  <a:srgbClr val="FF0000"/>
                </a:solidFill>
                <a:latin typeface="Arial"/>
                <a:cs typeface="Arial"/>
              </a:rPr>
              <a:t>given </a:t>
            </a:r>
            <a:r>
              <a:rPr sz="2000" spc="-130" dirty="0">
                <a:solidFill>
                  <a:srgbClr val="FF0000"/>
                </a:solidFill>
                <a:latin typeface="Arial"/>
                <a:cs typeface="Arial"/>
              </a:rPr>
              <a:t>IV </a:t>
            </a:r>
            <a:r>
              <a:rPr sz="2000" spc="-45" dirty="0">
                <a:solidFill>
                  <a:srgbClr val="FFFFFF"/>
                </a:solidFill>
                <a:latin typeface="Arial"/>
                <a:cs typeface="Arial"/>
              </a:rPr>
              <a:t>(instant </a:t>
            </a:r>
            <a:r>
              <a:rPr sz="2000" spc="-55" dirty="0">
                <a:solidFill>
                  <a:srgbClr val="FFFFFF"/>
                </a:solidFill>
                <a:latin typeface="Arial"/>
                <a:cs typeface="Arial"/>
              </a:rPr>
              <a:t>action) </a:t>
            </a:r>
            <a:r>
              <a:rPr sz="2000" spc="-95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2000" spc="-3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395" dirty="0">
                <a:solidFill>
                  <a:srgbClr val="FF0000"/>
                </a:solidFill>
                <a:latin typeface="Arial"/>
                <a:cs typeface="Arial"/>
              </a:rPr>
              <a:t>SC </a:t>
            </a:r>
            <a:r>
              <a:rPr sz="2000" spc="-3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70" dirty="0">
                <a:solidFill>
                  <a:srgbClr val="FFFFFF"/>
                </a:solidFill>
                <a:latin typeface="Arial"/>
                <a:cs typeface="Arial"/>
              </a:rPr>
              <a:t>(slow</a:t>
            </a:r>
            <a:r>
              <a:rPr sz="2000" spc="-1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55" dirty="0">
                <a:solidFill>
                  <a:srgbClr val="FFFFFF"/>
                </a:solidFill>
                <a:latin typeface="Arial"/>
                <a:cs typeface="Arial"/>
              </a:rPr>
              <a:t>action)</a:t>
            </a:r>
            <a:endParaRPr sz="2000" dirty="0">
              <a:latin typeface="Arial"/>
              <a:cs typeface="Arial"/>
            </a:endParaRPr>
          </a:p>
          <a:p>
            <a:pPr marL="438150" indent="-285750">
              <a:lnSpc>
                <a:spcPct val="100000"/>
              </a:lnSpc>
              <a:spcBef>
                <a:spcPts val="229"/>
              </a:spcBef>
              <a:buChar char="–"/>
              <a:tabLst>
                <a:tab pos="437515" algn="l"/>
                <a:tab pos="438150" algn="l"/>
              </a:tabLst>
            </a:pPr>
            <a:r>
              <a:rPr sz="2000" spc="-155" dirty="0">
                <a:solidFill>
                  <a:srgbClr val="FFFFFF"/>
                </a:solidFill>
                <a:latin typeface="Arial"/>
                <a:cs typeface="Arial"/>
              </a:rPr>
              <a:t>Does </a:t>
            </a:r>
            <a:r>
              <a:rPr sz="2000" spc="-60" dirty="0">
                <a:solidFill>
                  <a:srgbClr val="FFFFFF"/>
                </a:solidFill>
                <a:latin typeface="Arial"/>
                <a:cs typeface="Arial"/>
              </a:rPr>
              <a:t>no </a:t>
            </a:r>
            <a:r>
              <a:rPr sz="2000" spc="-130" dirty="0">
                <a:solidFill>
                  <a:srgbClr val="FFFFFF"/>
                </a:solidFill>
                <a:latin typeface="Arial"/>
                <a:cs typeface="Arial"/>
              </a:rPr>
              <a:t>cross </a:t>
            </a:r>
            <a:r>
              <a:rPr sz="2000" spc="-250" dirty="0">
                <a:solidFill>
                  <a:srgbClr val="FF0000"/>
                </a:solidFill>
                <a:latin typeface="Arial"/>
                <a:cs typeface="Arial"/>
              </a:rPr>
              <a:t>BBB</a:t>
            </a:r>
            <a:r>
              <a:rPr sz="2000" spc="-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95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2000" spc="-22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75" dirty="0">
                <a:solidFill>
                  <a:srgbClr val="FFFFFF"/>
                </a:solidFill>
                <a:latin typeface="Arial"/>
                <a:cs typeface="Arial"/>
              </a:rPr>
              <a:t>placenta</a:t>
            </a:r>
            <a:endParaRPr sz="2000" dirty="0">
              <a:latin typeface="Arial"/>
              <a:cs typeface="Arial"/>
            </a:endParaRPr>
          </a:p>
          <a:p>
            <a:pPr marL="438150" indent="-285750">
              <a:lnSpc>
                <a:spcPct val="100000"/>
              </a:lnSpc>
              <a:spcBef>
                <a:spcPts val="259"/>
              </a:spcBef>
              <a:buChar char="–"/>
              <a:tabLst>
                <a:tab pos="437515" algn="l"/>
                <a:tab pos="438150" algn="l"/>
              </a:tabLst>
            </a:pPr>
            <a:r>
              <a:rPr sz="2000" spc="-100" dirty="0">
                <a:solidFill>
                  <a:srgbClr val="FF0000"/>
                </a:solidFill>
                <a:latin typeface="Arial"/>
                <a:cs typeface="Arial"/>
              </a:rPr>
              <a:t>100 </a:t>
            </a:r>
            <a:r>
              <a:rPr sz="2000" spc="-55" dirty="0">
                <a:solidFill>
                  <a:srgbClr val="FF0000"/>
                </a:solidFill>
                <a:latin typeface="Arial"/>
                <a:cs typeface="Arial"/>
              </a:rPr>
              <a:t>U/kg </a:t>
            </a:r>
            <a:r>
              <a:rPr sz="2000" spc="-120" dirty="0">
                <a:solidFill>
                  <a:srgbClr val="FFFFFF"/>
                </a:solidFill>
                <a:latin typeface="Arial"/>
                <a:cs typeface="Arial"/>
              </a:rPr>
              <a:t>dose </a:t>
            </a:r>
            <a:r>
              <a:rPr sz="2000" spc="-40" dirty="0">
                <a:solidFill>
                  <a:srgbClr val="FFFFFF"/>
                </a:solidFill>
                <a:latin typeface="Arial"/>
                <a:cs typeface="Arial"/>
              </a:rPr>
              <a:t>half </a:t>
            </a:r>
            <a:r>
              <a:rPr sz="2000" spc="-15" dirty="0">
                <a:solidFill>
                  <a:srgbClr val="FFFFFF"/>
                </a:solidFill>
                <a:latin typeface="Arial"/>
                <a:cs typeface="Arial"/>
              </a:rPr>
              <a:t>life </a:t>
            </a:r>
            <a:r>
              <a:rPr sz="2000" spc="-105" dirty="0">
                <a:solidFill>
                  <a:srgbClr val="FFFFFF"/>
                </a:solidFill>
                <a:latin typeface="Arial"/>
                <a:cs typeface="Arial"/>
              </a:rPr>
              <a:t>is </a:t>
            </a:r>
            <a:r>
              <a:rPr sz="2000" spc="-100" dirty="0">
                <a:solidFill>
                  <a:srgbClr val="FFFFFF"/>
                </a:solidFill>
                <a:latin typeface="Arial"/>
                <a:cs typeface="Arial"/>
              </a:rPr>
              <a:t>1 </a:t>
            </a:r>
            <a:r>
              <a:rPr sz="2000" spc="-70" dirty="0">
                <a:solidFill>
                  <a:srgbClr val="FFFFFF"/>
                </a:solidFill>
                <a:latin typeface="Arial"/>
                <a:cs typeface="Arial"/>
              </a:rPr>
              <a:t>Hr.,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but </a:t>
            </a:r>
            <a:r>
              <a:rPr sz="2000" spc="-100" dirty="0">
                <a:solidFill>
                  <a:srgbClr val="FFFFFF"/>
                </a:solidFill>
                <a:latin typeface="Arial"/>
                <a:cs typeface="Arial"/>
              </a:rPr>
              <a:t>above </a:t>
            </a:r>
            <a:r>
              <a:rPr sz="2000" spc="-40" dirty="0">
                <a:solidFill>
                  <a:srgbClr val="FFFFFF"/>
                </a:solidFill>
                <a:latin typeface="Arial"/>
                <a:cs typeface="Arial"/>
              </a:rPr>
              <a:t>this</a:t>
            </a:r>
            <a:r>
              <a:rPr sz="2000" spc="-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120" dirty="0">
                <a:solidFill>
                  <a:srgbClr val="FFFFFF"/>
                </a:solidFill>
                <a:latin typeface="Arial"/>
                <a:cs typeface="Arial"/>
              </a:rPr>
              <a:t>dose </a:t>
            </a:r>
            <a:r>
              <a:rPr sz="2000" spc="-100" dirty="0">
                <a:solidFill>
                  <a:srgbClr val="FF0000"/>
                </a:solidFill>
                <a:latin typeface="Arial"/>
                <a:cs typeface="Arial"/>
              </a:rPr>
              <a:t>1 </a:t>
            </a:r>
            <a:r>
              <a:rPr sz="2000" spc="-120" dirty="0">
                <a:solidFill>
                  <a:srgbClr val="FF0000"/>
                </a:solidFill>
                <a:latin typeface="Arial"/>
                <a:cs typeface="Arial"/>
              </a:rPr>
              <a:t>– </a:t>
            </a:r>
            <a:r>
              <a:rPr sz="2000" spc="-100" dirty="0">
                <a:solidFill>
                  <a:srgbClr val="FF0000"/>
                </a:solidFill>
                <a:latin typeface="Arial"/>
                <a:cs typeface="Arial"/>
              </a:rPr>
              <a:t>4 </a:t>
            </a:r>
            <a:r>
              <a:rPr sz="2000" spc="-135" dirty="0">
                <a:solidFill>
                  <a:srgbClr val="FF0000"/>
                </a:solidFill>
                <a:latin typeface="Arial"/>
                <a:cs typeface="Arial"/>
              </a:rPr>
              <a:t>Hrs</a:t>
            </a:r>
            <a:endParaRPr sz="2000" dirty="0">
              <a:solidFill>
                <a:srgbClr val="FF0000"/>
              </a:solidFill>
              <a:latin typeface="Arial"/>
              <a:cs typeface="Arial"/>
            </a:endParaRPr>
          </a:p>
          <a:p>
            <a:pPr marL="438150" indent="-285750">
              <a:lnSpc>
                <a:spcPct val="100000"/>
              </a:lnSpc>
              <a:spcBef>
                <a:spcPts val="250"/>
              </a:spcBef>
              <a:buChar char="–"/>
              <a:tabLst>
                <a:tab pos="437515" algn="l"/>
                <a:tab pos="438150" algn="l"/>
              </a:tabLst>
            </a:pPr>
            <a:r>
              <a:rPr sz="2000" spc="-110" dirty="0">
                <a:solidFill>
                  <a:srgbClr val="FFFFFF"/>
                </a:solidFill>
                <a:latin typeface="Arial"/>
                <a:cs typeface="Arial"/>
              </a:rPr>
              <a:t>Should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not </a:t>
            </a:r>
            <a:r>
              <a:rPr sz="2000" spc="10" dirty="0">
                <a:solidFill>
                  <a:srgbClr val="FFFFFF"/>
                </a:solidFill>
                <a:latin typeface="Arial"/>
                <a:cs typeface="Arial"/>
              </a:rPr>
              <a:t>with </a:t>
            </a:r>
            <a:r>
              <a:rPr sz="2000" spc="-120" dirty="0">
                <a:solidFill>
                  <a:srgbClr val="FFFFFF"/>
                </a:solidFill>
                <a:latin typeface="Arial"/>
                <a:cs typeface="Arial"/>
              </a:rPr>
              <a:t>– </a:t>
            </a:r>
            <a:r>
              <a:rPr sz="2000" spc="-70" dirty="0">
                <a:solidFill>
                  <a:srgbClr val="FF0000"/>
                </a:solidFill>
                <a:latin typeface="Arial"/>
                <a:cs typeface="Arial"/>
              </a:rPr>
              <a:t>Penicillin, </a:t>
            </a:r>
            <a:r>
              <a:rPr sz="2000" spc="-55" dirty="0">
                <a:solidFill>
                  <a:srgbClr val="FF0000"/>
                </a:solidFill>
                <a:latin typeface="Arial"/>
                <a:cs typeface="Arial"/>
              </a:rPr>
              <a:t>hydrocortisone </a:t>
            </a:r>
            <a:r>
              <a:rPr sz="2000" spc="-15" dirty="0">
                <a:solidFill>
                  <a:srgbClr val="FF0000"/>
                </a:solidFill>
                <a:latin typeface="Arial"/>
                <a:cs typeface="Arial"/>
              </a:rPr>
              <a:t>or</a:t>
            </a:r>
            <a:r>
              <a:rPr sz="2000" spc="-37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000" spc="-50" dirty="0">
                <a:solidFill>
                  <a:srgbClr val="FF0000"/>
                </a:solidFill>
                <a:latin typeface="Arial"/>
                <a:cs typeface="Arial"/>
              </a:rPr>
              <a:t>tetracycline</a:t>
            </a:r>
            <a:endParaRPr sz="2000" dirty="0">
              <a:solidFill>
                <a:srgbClr val="FF0000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99539" y="365759"/>
            <a:ext cx="668972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75" dirty="0"/>
              <a:t>Heparin </a:t>
            </a:r>
            <a:r>
              <a:rPr spc="-220" dirty="0"/>
              <a:t>mechanism </a:t>
            </a:r>
            <a:r>
              <a:rPr spc="-5" dirty="0"/>
              <a:t>of</a:t>
            </a:r>
            <a:r>
              <a:rPr spc="-360" dirty="0"/>
              <a:t> </a:t>
            </a:r>
            <a:r>
              <a:rPr spc="-114" dirty="0"/>
              <a:t>action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1519327" y="2967127"/>
            <a:ext cx="1457325" cy="1000125"/>
            <a:chOff x="1519327" y="2967127"/>
            <a:chExt cx="1457325" cy="1000125"/>
          </a:xfrm>
        </p:grpSpPr>
        <p:sp>
          <p:nvSpPr>
            <p:cNvPr id="4" name="object 4"/>
            <p:cNvSpPr/>
            <p:nvPr/>
          </p:nvSpPr>
          <p:spPr>
            <a:xfrm>
              <a:off x="1524000" y="3124199"/>
              <a:ext cx="914400" cy="838200"/>
            </a:xfrm>
            <a:custGeom>
              <a:avLst/>
              <a:gdLst/>
              <a:ahLst/>
              <a:cxnLst/>
              <a:rect l="l" t="t" r="r" b="b"/>
              <a:pathLst>
                <a:path w="914400" h="838200">
                  <a:moveTo>
                    <a:pt x="457200" y="0"/>
                  </a:moveTo>
                  <a:lnTo>
                    <a:pt x="406237" y="2384"/>
                  </a:lnTo>
                  <a:lnTo>
                    <a:pt x="357144" y="9387"/>
                  </a:lnTo>
                  <a:lnTo>
                    <a:pt x="310164" y="20787"/>
                  </a:lnTo>
                  <a:lnTo>
                    <a:pt x="265541" y="36359"/>
                  </a:lnTo>
                  <a:lnTo>
                    <a:pt x="223519" y="55879"/>
                  </a:lnTo>
                  <a:lnTo>
                    <a:pt x="184343" y="79126"/>
                  </a:lnTo>
                  <a:lnTo>
                    <a:pt x="148254" y="105873"/>
                  </a:lnTo>
                  <a:lnTo>
                    <a:pt x="115498" y="135900"/>
                  </a:lnTo>
                  <a:lnTo>
                    <a:pt x="86319" y="168981"/>
                  </a:lnTo>
                  <a:lnTo>
                    <a:pt x="60960" y="204893"/>
                  </a:lnTo>
                  <a:lnTo>
                    <a:pt x="39664" y="243413"/>
                  </a:lnTo>
                  <a:lnTo>
                    <a:pt x="22677" y="284317"/>
                  </a:lnTo>
                  <a:lnTo>
                    <a:pt x="10241" y="327382"/>
                  </a:lnTo>
                  <a:lnTo>
                    <a:pt x="2600" y="372384"/>
                  </a:lnTo>
                  <a:lnTo>
                    <a:pt x="0" y="419100"/>
                  </a:lnTo>
                  <a:lnTo>
                    <a:pt x="2600" y="465815"/>
                  </a:lnTo>
                  <a:lnTo>
                    <a:pt x="10241" y="510817"/>
                  </a:lnTo>
                  <a:lnTo>
                    <a:pt x="22677" y="553882"/>
                  </a:lnTo>
                  <a:lnTo>
                    <a:pt x="39664" y="594786"/>
                  </a:lnTo>
                  <a:lnTo>
                    <a:pt x="60960" y="633306"/>
                  </a:lnTo>
                  <a:lnTo>
                    <a:pt x="86319" y="669218"/>
                  </a:lnTo>
                  <a:lnTo>
                    <a:pt x="115498" y="702299"/>
                  </a:lnTo>
                  <a:lnTo>
                    <a:pt x="148254" y="732326"/>
                  </a:lnTo>
                  <a:lnTo>
                    <a:pt x="184343" y="759073"/>
                  </a:lnTo>
                  <a:lnTo>
                    <a:pt x="223520" y="782319"/>
                  </a:lnTo>
                  <a:lnTo>
                    <a:pt x="265541" y="801840"/>
                  </a:lnTo>
                  <a:lnTo>
                    <a:pt x="310164" y="817412"/>
                  </a:lnTo>
                  <a:lnTo>
                    <a:pt x="357144" y="828812"/>
                  </a:lnTo>
                  <a:lnTo>
                    <a:pt x="406237" y="835815"/>
                  </a:lnTo>
                  <a:lnTo>
                    <a:pt x="457200" y="838200"/>
                  </a:lnTo>
                  <a:lnTo>
                    <a:pt x="508162" y="835815"/>
                  </a:lnTo>
                  <a:lnTo>
                    <a:pt x="557255" y="828812"/>
                  </a:lnTo>
                  <a:lnTo>
                    <a:pt x="604235" y="817412"/>
                  </a:lnTo>
                  <a:lnTo>
                    <a:pt x="648858" y="801840"/>
                  </a:lnTo>
                  <a:lnTo>
                    <a:pt x="690880" y="782319"/>
                  </a:lnTo>
                  <a:lnTo>
                    <a:pt x="730056" y="759073"/>
                  </a:lnTo>
                  <a:lnTo>
                    <a:pt x="766145" y="732326"/>
                  </a:lnTo>
                  <a:lnTo>
                    <a:pt x="798901" y="702299"/>
                  </a:lnTo>
                  <a:lnTo>
                    <a:pt x="828080" y="669218"/>
                  </a:lnTo>
                  <a:lnTo>
                    <a:pt x="853440" y="633306"/>
                  </a:lnTo>
                  <a:lnTo>
                    <a:pt x="874735" y="594786"/>
                  </a:lnTo>
                  <a:lnTo>
                    <a:pt x="891722" y="553882"/>
                  </a:lnTo>
                  <a:lnTo>
                    <a:pt x="904158" y="510817"/>
                  </a:lnTo>
                  <a:lnTo>
                    <a:pt x="911799" y="465815"/>
                  </a:lnTo>
                  <a:lnTo>
                    <a:pt x="914400" y="419100"/>
                  </a:lnTo>
                  <a:lnTo>
                    <a:pt x="911799" y="372384"/>
                  </a:lnTo>
                  <a:lnTo>
                    <a:pt x="904158" y="327382"/>
                  </a:lnTo>
                  <a:lnTo>
                    <a:pt x="891722" y="284317"/>
                  </a:lnTo>
                  <a:lnTo>
                    <a:pt x="874735" y="243413"/>
                  </a:lnTo>
                  <a:lnTo>
                    <a:pt x="853439" y="204893"/>
                  </a:lnTo>
                  <a:lnTo>
                    <a:pt x="828080" y="168981"/>
                  </a:lnTo>
                  <a:lnTo>
                    <a:pt x="798901" y="135900"/>
                  </a:lnTo>
                  <a:lnTo>
                    <a:pt x="766145" y="105873"/>
                  </a:lnTo>
                  <a:lnTo>
                    <a:pt x="730056" y="79126"/>
                  </a:lnTo>
                  <a:lnTo>
                    <a:pt x="690879" y="55879"/>
                  </a:lnTo>
                  <a:lnTo>
                    <a:pt x="648858" y="36359"/>
                  </a:lnTo>
                  <a:lnTo>
                    <a:pt x="604235" y="20787"/>
                  </a:lnTo>
                  <a:lnTo>
                    <a:pt x="557255" y="9387"/>
                  </a:lnTo>
                  <a:lnTo>
                    <a:pt x="508162" y="2384"/>
                  </a:lnTo>
                  <a:lnTo>
                    <a:pt x="457200" y="0"/>
                  </a:lnTo>
                  <a:close/>
                </a:path>
              </a:pathLst>
            </a:custGeom>
            <a:solidFill>
              <a:srgbClr val="4E80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524000" y="3124199"/>
              <a:ext cx="914400" cy="838200"/>
            </a:xfrm>
            <a:custGeom>
              <a:avLst/>
              <a:gdLst/>
              <a:ahLst/>
              <a:cxnLst/>
              <a:rect l="l" t="t" r="r" b="b"/>
              <a:pathLst>
                <a:path w="914400" h="838200">
                  <a:moveTo>
                    <a:pt x="457200" y="0"/>
                  </a:moveTo>
                  <a:lnTo>
                    <a:pt x="508162" y="2384"/>
                  </a:lnTo>
                  <a:lnTo>
                    <a:pt x="557255" y="9387"/>
                  </a:lnTo>
                  <a:lnTo>
                    <a:pt x="604235" y="20787"/>
                  </a:lnTo>
                  <a:lnTo>
                    <a:pt x="648858" y="36359"/>
                  </a:lnTo>
                  <a:lnTo>
                    <a:pt x="690879" y="55879"/>
                  </a:lnTo>
                  <a:lnTo>
                    <a:pt x="730056" y="79126"/>
                  </a:lnTo>
                  <a:lnTo>
                    <a:pt x="766145" y="105873"/>
                  </a:lnTo>
                  <a:lnTo>
                    <a:pt x="798901" y="135900"/>
                  </a:lnTo>
                  <a:lnTo>
                    <a:pt x="828080" y="168981"/>
                  </a:lnTo>
                  <a:lnTo>
                    <a:pt x="853439" y="204893"/>
                  </a:lnTo>
                  <a:lnTo>
                    <a:pt x="874735" y="243413"/>
                  </a:lnTo>
                  <a:lnTo>
                    <a:pt x="891722" y="284317"/>
                  </a:lnTo>
                  <a:lnTo>
                    <a:pt x="904158" y="327382"/>
                  </a:lnTo>
                  <a:lnTo>
                    <a:pt x="911799" y="372384"/>
                  </a:lnTo>
                  <a:lnTo>
                    <a:pt x="914400" y="419100"/>
                  </a:lnTo>
                  <a:lnTo>
                    <a:pt x="911799" y="465815"/>
                  </a:lnTo>
                  <a:lnTo>
                    <a:pt x="904158" y="510817"/>
                  </a:lnTo>
                  <a:lnTo>
                    <a:pt x="891722" y="553882"/>
                  </a:lnTo>
                  <a:lnTo>
                    <a:pt x="874735" y="594786"/>
                  </a:lnTo>
                  <a:lnTo>
                    <a:pt x="853440" y="633306"/>
                  </a:lnTo>
                  <a:lnTo>
                    <a:pt x="828080" y="669218"/>
                  </a:lnTo>
                  <a:lnTo>
                    <a:pt x="798901" y="702299"/>
                  </a:lnTo>
                  <a:lnTo>
                    <a:pt x="766145" y="732326"/>
                  </a:lnTo>
                  <a:lnTo>
                    <a:pt x="730056" y="759073"/>
                  </a:lnTo>
                  <a:lnTo>
                    <a:pt x="690880" y="782319"/>
                  </a:lnTo>
                  <a:lnTo>
                    <a:pt x="648858" y="801840"/>
                  </a:lnTo>
                  <a:lnTo>
                    <a:pt x="604235" y="817412"/>
                  </a:lnTo>
                  <a:lnTo>
                    <a:pt x="557255" y="828812"/>
                  </a:lnTo>
                  <a:lnTo>
                    <a:pt x="508162" y="835815"/>
                  </a:lnTo>
                  <a:lnTo>
                    <a:pt x="457200" y="838200"/>
                  </a:lnTo>
                  <a:lnTo>
                    <a:pt x="406237" y="835815"/>
                  </a:lnTo>
                  <a:lnTo>
                    <a:pt x="357144" y="828812"/>
                  </a:lnTo>
                  <a:lnTo>
                    <a:pt x="310164" y="817412"/>
                  </a:lnTo>
                  <a:lnTo>
                    <a:pt x="265541" y="801840"/>
                  </a:lnTo>
                  <a:lnTo>
                    <a:pt x="223520" y="782319"/>
                  </a:lnTo>
                  <a:lnTo>
                    <a:pt x="184343" y="759073"/>
                  </a:lnTo>
                  <a:lnTo>
                    <a:pt x="148254" y="732326"/>
                  </a:lnTo>
                  <a:lnTo>
                    <a:pt x="115498" y="702299"/>
                  </a:lnTo>
                  <a:lnTo>
                    <a:pt x="86319" y="669218"/>
                  </a:lnTo>
                  <a:lnTo>
                    <a:pt x="60960" y="633306"/>
                  </a:lnTo>
                  <a:lnTo>
                    <a:pt x="39664" y="594786"/>
                  </a:lnTo>
                  <a:lnTo>
                    <a:pt x="22677" y="553882"/>
                  </a:lnTo>
                  <a:lnTo>
                    <a:pt x="10241" y="510817"/>
                  </a:lnTo>
                  <a:lnTo>
                    <a:pt x="2600" y="465815"/>
                  </a:lnTo>
                  <a:lnTo>
                    <a:pt x="0" y="419100"/>
                  </a:lnTo>
                  <a:lnTo>
                    <a:pt x="2600" y="372384"/>
                  </a:lnTo>
                  <a:lnTo>
                    <a:pt x="10241" y="327382"/>
                  </a:lnTo>
                  <a:lnTo>
                    <a:pt x="22677" y="284317"/>
                  </a:lnTo>
                  <a:lnTo>
                    <a:pt x="39664" y="243413"/>
                  </a:lnTo>
                  <a:lnTo>
                    <a:pt x="60960" y="204893"/>
                  </a:lnTo>
                  <a:lnTo>
                    <a:pt x="86319" y="168981"/>
                  </a:lnTo>
                  <a:lnTo>
                    <a:pt x="115498" y="135900"/>
                  </a:lnTo>
                  <a:lnTo>
                    <a:pt x="148254" y="105873"/>
                  </a:lnTo>
                  <a:lnTo>
                    <a:pt x="184343" y="79126"/>
                  </a:lnTo>
                  <a:lnTo>
                    <a:pt x="223519" y="55879"/>
                  </a:lnTo>
                  <a:lnTo>
                    <a:pt x="265541" y="36359"/>
                  </a:lnTo>
                  <a:lnTo>
                    <a:pt x="310164" y="20787"/>
                  </a:lnTo>
                  <a:lnTo>
                    <a:pt x="357144" y="9387"/>
                  </a:lnTo>
                  <a:lnTo>
                    <a:pt x="406237" y="2384"/>
                  </a:lnTo>
                  <a:lnTo>
                    <a:pt x="457200" y="0"/>
                  </a:lnTo>
                  <a:close/>
                </a:path>
                <a:path w="914400" h="838200">
                  <a:moveTo>
                    <a:pt x="0" y="0"/>
                  </a:moveTo>
                  <a:lnTo>
                    <a:pt x="0" y="0"/>
                  </a:lnTo>
                </a:path>
                <a:path w="914400" h="838200">
                  <a:moveTo>
                    <a:pt x="914400" y="838200"/>
                  </a:moveTo>
                  <a:lnTo>
                    <a:pt x="914400" y="838200"/>
                  </a:lnTo>
                </a:path>
              </a:pathLst>
            </a:custGeom>
            <a:ln w="93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209800" y="3505199"/>
              <a:ext cx="762000" cy="228600"/>
            </a:xfrm>
            <a:custGeom>
              <a:avLst/>
              <a:gdLst/>
              <a:ahLst/>
              <a:cxnLst/>
              <a:rect l="l" t="t" r="r" b="b"/>
              <a:pathLst>
                <a:path w="762000" h="228600">
                  <a:moveTo>
                    <a:pt x="381000" y="0"/>
                  </a:moveTo>
                  <a:lnTo>
                    <a:pt x="0" y="114300"/>
                  </a:lnTo>
                  <a:lnTo>
                    <a:pt x="381000" y="228600"/>
                  </a:lnTo>
                  <a:lnTo>
                    <a:pt x="762000" y="114300"/>
                  </a:lnTo>
                  <a:lnTo>
                    <a:pt x="381000" y="0"/>
                  </a:lnTo>
                  <a:close/>
                </a:path>
              </a:pathLst>
            </a:custGeom>
            <a:solidFill>
              <a:srgbClr val="4E80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209800" y="3505199"/>
              <a:ext cx="762000" cy="228600"/>
            </a:xfrm>
            <a:custGeom>
              <a:avLst/>
              <a:gdLst/>
              <a:ahLst/>
              <a:cxnLst/>
              <a:rect l="l" t="t" r="r" b="b"/>
              <a:pathLst>
                <a:path w="762000" h="228600">
                  <a:moveTo>
                    <a:pt x="0" y="114300"/>
                  </a:moveTo>
                  <a:lnTo>
                    <a:pt x="381000" y="0"/>
                  </a:lnTo>
                  <a:lnTo>
                    <a:pt x="762000" y="114300"/>
                  </a:lnTo>
                  <a:lnTo>
                    <a:pt x="381000" y="228600"/>
                  </a:lnTo>
                  <a:lnTo>
                    <a:pt x="0" y="114300"/>
                  </a:lnTo>
                  <a:close/>
                </a:path>
                <a:path w="762000" h="228600">
                  <a:moveTo>
                    <a:pt x="0" y="0"/>
                  </a:moveTo>
                  <a:lnTo>
                    <a:pt x="0" y="0"/>
                  </a:lnTo>
                </a:path>
                <a:path w="762000" h="228600">
                  <a:moveTo>
                    <a:pt x="762000" y="228600"/>
                  </a:moveTo>
                  <a:lnTo>
                    <a:pt x="762000" y="228600"/>
                  </a:lnTo>
                </a:path>
              </a:pathLst>
            </a:custGeom>
            <a:ln w="93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827530" y="2971799"/>
              <a:ext cx="306070" cy="228600"/>
            </a:xfrm>
            <a:custGeom>
              <a:avLst/>
              <a:gdLst/>
              <a:ahLst/>
              <a:cxnLst/>
              <a:rect l="l" t="t" r="r" b="b"/>
              <a:pathLst>
                <a:path w="306069" h="228600">
                  <a:moveTo>
                    <a:pt x="0" y="0"/>
                  </a:moveTo>
                  <a:lnTo>
                    <a:pt x="306069" y="0"/>
                  </a:lnTo>
                  <a:lnTo>
                    <a:pt x="306069" y="228600"/>
                  </a:lnTo>
                  <a:lnTo>
                    <a:pt x="0" y="228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E80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827530" y="2971799"/>
              <a:ext cx="306070" cy="228600"/>
            </a:xfrm>
            <a:custGeom>
              <a:avLst/>
              <a:gdLst/>
              <a:ahLst/>
              <a:cxnLst/>
              <a:rect l="l" t="t" r="r" b="b"/>
              <a:pathLst>
                <a:path w="306069" h="228600">
                  <a:moveTo>
                    <a:pt x="0" y="0"/>
                  </a:moveTo>
                  <a:lnTo>
                    <a:pt x="306069" y="0"/>
                  </a:lnTo>
                  <a:lnTo>
                    <a:pt x="306069" y="228600"/>
                  </a:lnTo>
                  <a:lnTo>
                    <a:pt x="0" y="228600"/>
                  </a:lnTo>
                  <a:lnTo>
                    <a:pt x="0" y="0"/>
                  </a:lnTo>
                  <a:close/>
                </a:path>
                <a:path w="306069" h="228600">
                  <a:moveTo>
                    <a:pt x="0" y="0"/>
                  </a:moveTo>
                  <a:lnTo>
                    <a:pt x="0" y="0"/>
                  </a:lnTo>
                </a:path>
                <a:path w="306069" h="228600">
                  <a:moveTo>
                    <a:pt x="306069" y="228600"/>
                  </a:moveTo>
                  <a:lnTo>
                    <a:pt x="306069" y="228600"/>
                  </a:lnTo>
                </a:path>
              </a:pathLst>
            </a:custGeom>
            <a:ln w="93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0" name="object 10"/>
          <p:cNvGrpSpPr/>
          <p:nvPr/>
        </p:nvGrpSpPr>
        <p:grpSpPr>
          <a:xfrm>
            <a:off x="4567327" y="2433727"/>
            <a:ext cx="1609725" cy="1533525"/>
            <a:chOff x="4567327" y="2433727"/>
            <a:chExt cx="1609725" cy="1533525"/>
          </a:xfrm>
        </p:grpSpPr>
        <p:sp>
          <p:nvSpPr>
            <p:cNvPr id="11" name="object 11"/>
            <p:cNvSpPr/>
            <p:nvPr/>
          </p:nvSpPr>
          <p:spPr>
            <a:xfrm>
              <a:off x="4572000" y="2819399"/>
              <a:ext cx="1600200" cy="1143000"/>
            </a:xfrm>
            <a:custGeom>
              <a:avLst/>
              <a:gdLst/>
              <a:ahLst/>
              <a:cxnLst/>
              <a:rect l="l" t="t" r="r" b="b"/>
              <a:pathLst>
                <a:path w="1600200" h="1143000">
                  <a:moveTo>
                    <a:pt x="1600200" y="0"/>
                  </a:moveTo>
                  <a:lnTo>
                    <a:pt x="0" y="0"/>
                  </a:lnTo>
                  <a:lnTo>
                    <a:pt x="0" y="303529"/>
                  </a:lnTo>
                  <a:lnTo>
                    <a:pt x="533400" y="533400"/>
                  </a:lnTo>
                  <a:lnTo>
                    <a:pt x="0" y="685800"/>
                  </a:lnTo>
                  <a:lnTo>
                    <a:pt x="0" y="1143000"/>
                  </a:lnTo>
                  <a:lnTo>
                    <a:pt x="1600200" y="1143000"/>
                  </a:lnTo>
                  <a:lnTo>
                    <a:pt x="1600200" y="0"/>
                  </a:lnTo>
                  <a:close/>
                </a:path>
              </a:pathLst>
            </a:custGeom>
            <a:solidFill>
              <a:srgbClr val="1E48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572000" y="2819399"/>
              <a:ext cx="1600200" cy="1143000"/>
            </a:xfrm>
            <a:custGeom>
              <a:avLst/>
              <a:gdLst/>
              <a:ahLst/>
              <a:cxnLst/>
              <a:rect l="l" t="t" r="r" b="b"/>
              <a:pathLst>
                <a:path w="1600200" h="1143000">
                  <a:moveTo>
                    <a:pt x="0" y="1143000"/>
                  </a:moveTo>
                  <a:lnTo>
                    <a:pt x="0" y="685800"/>
                  </a:lnTo>
                  <a:lnTo>
                    <a:pt x="533400" y="533400"/>
                  </a:lnTo>
                  <a:lnTo>
                    <a:pt x="0" y="303529"/>
                  </a:lnTo>
                  <a:lnTo>
                    <a:pt x="0" y="0"/>
                  </a:lnTo>
                  <a:lnTo>
                    <a:pt x="1600200" y="0"/>
                  </a:lnTo>
                  <a:lnTo>
                    <a:pt x="1600200" y="1143000"/>
                  </a:lnTo>
                  <a:lnTo>
                    <a:pt x="0" y="1143000"/>
                  </a:lnTo>
                  <a:close/>
                </a:path>
                <a:path w="1600200" h="1143000">
                  <a:moveTo>
                    <a:pt x="0" y="0"/>
                  </a:moveTo>
                  <a:lnTo>
                    <a:pt x="0" y="0"/>
                  </a:lnTo>
                </a:path>
                <a:path w="1600200" h="1143000">
                  <a:moveTo>
                    <a:pt x="1600200" y="1143000"/>
                  </a:moveTo>
                  <a:lnTo>
                    <a:pt x="1600200" y="1143000"/>
                  </a:lnTo>
                </a:path>
              </a:pathLst>
            </a:custGeom>
            <a:ln w="93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5181600" y="2438399"/>
              <a:ext cx="685800" cy="609600"/>
            </a:xfrm>
            <a:custGeom>
              <a:avLst/>
              <a:gdLst/>
              <a:ahLst/>
              <a:cxnLst/>
              <a:rect l="l" t="t" r="r" b="b"/>
              <a:pathLst>
                <a:path w="685800" h="609600">
                  <a:moveTo>
                    <a:pt x="342900" y="0"/>
                  </a:moveTo>
                  <a:lnTo>
                    <a:pt x="0" y="232410"/>
                  </a:lnTo>
                  <a:lnTo>
                    <a:pt x="134620" y="609600"/>
                  </a:lnTo>
                  <a:lnTo>
                    <a:pt x="551179" y="609600"/>
                  </a:lnTo>
                  <a:lnTo>
                    <a:pt x="685800" y="232410"/>
                  </a:lnTo>
                  <a:lnTo>
                    <a:pt x="342900" y="0"/>
                  </a:lnTo>
                  <a:close/>
                </a:path>
              </a:pathLst>
            </a:custGeom>
            <a:solidFill>
              <a:srgbClr val="1E48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181600" y="2438399"/>
              <a:ext cx="685800" cy="609600"/>
            </a:xfrm>
            <a:custGeom>
              <a:avLst/>
              <a:gdLst/>
              <a:ahLst/>
              <a:cxnLst/>
              <a:rect l="l" t="t" r="r" b="b"/>
              <a:pathLst>
                <a:path w="685800" h="609600">
                  <a:moveTo>
                    <a:pt x="342900" y="0"/>
                  </a:moveTo>
                  <a:lnTo>
                    <a:pt x="0" y="232410"/>
                  </a:lnTo>
                  <a:lnTo>
                    <a:pt x="134620" y="609600"/>
                  </a:lnTo>
                  <a:lnTo>
                    <a:pt x="551179" y="609600"/>
                  </a:lnTo>
                  <a:lnTo>
                    <a:pt x="685800" y="232410"/>
                  </a:lnTo>
                  <a:lnTo>
                    <a:pt x="342900" y="0"/>
                  </a:lnTo>
                  <a:close/>
                </a:path>
                <a:path w="685800" h="609600">
                  <a:moveTo>
                    <a:pt x="0" y="0"/>
                  </a:moveTo>
                  <a:lnTo>
                    <a:pt x="0" y="0"/>
                  </a:lnTo>
                </a:path>
                <a:path w="685800" h="609600">
                  <a:moveTo>
                    <a:pt x="685800" y="609600"/>
                  </a:moveTo>
                  <a:lnTo>
                    <a:pt x="685800" y="609600"/>
                  </a:lnTo>
                </a:path>
              </a:pathLst>
            </a:custGeom>
            <a:ln w="93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5" name="object 15"/>
          <p:cNvGrpSpPr/>
          <p:nvPr/>
        </p:nvGrpSpPr>
        <p:grpSpPr>
          <a:xfrm>
            <a:off x="1519327" y="1443127"/>
            <a:ext cx="4276725" cy="923925"/>
            <a:chOff x="1519327" y="1443127"/>
            <a:chExt cx="4276725" cy="923925"/>
          </a:xfrm>
        </p:grpSpPr>
        <p:sp>
          <p:nvSpPr>
            <p:cNvPr id="16" name="object 16"/>
            <p:cNvSpPr/>
            <p:nvPr/>
          </p:nvSpPr>
          <p:spPr>
            <a:xfrm>
              <a:off x="1524000" y="1447800"/>
              <a:ext cx="4267200" cy="914400"/>
            </a:xfrm>
            <a:custGeom>
              <a:avLst/>
              <a:gdLst/>
              <a:ahLst/>
              <a:cxnLst/>
              <a:rect l="l" t="t" r="r" b="b"/>
              <a:pathLst>
                <a:path w="4267200" h="914400">
                  <a:moveTo>
                    <a:pt x="4267200" y="0"/>
                  </a:moveTo>
                  <a:lnTo>
                    <a:pt x="0" y="0"/>
                  </a:lnTo>
                  <a:lnTo>
                    <a:pt x="0" y="914400"/>
                  </a:lnTo>
                  <a:lnTo>
                    <a:pt x="533400" y="914400"/>
                  </a:lnTo>
                  <a:lnTo>
                    <a:pt x="533400" y="685800"/>
                  </a:lnTo>
                  <a:lnTo>
                    <a:pt x="3048000" y="685800"/>
                  </a:lnTo>
                  <a:lnTo>
                    <a:pt x="3429000" y="381000"/>
                  </a:lnTo>
                  <a:lnTo>
                    <a:pt x="4267200" y="381000"/>
                  </a:lnTo>
                  <a:lnTo>
                    <a:pt x="4267200" y="0"/>
                  </a:lnTo>
                  <a:close/>
                </a:path>
                <a:path w="4267200" h="914400">
                  <a:moveTo>
                    <a:pt x="2362200" y="685800"/>
                  </a:moveTo>
                  <a:lnTo>
                    <a:pt x="1143000" y="685800"/>
                  </a:lnTo>
                  <a:lnTo>
                    <a:pt x="1143000" y="914400"/>
                  </a:lnTo>
                  <a:lnTo>
                    <a:pt x="2362200" y="914400"/>
                  </a:lnTo>
                  <a:lnTo>
                    <a:pt x="2362200" y="685800"/>
                  </a:lnTo>
                  <a:close/>
                </a:path>
                <a:path w="4267200" h="914400">
                  <a:moveTo>
                    <a:pt x="4267200" y="381000"/>
                  </a:moveTo>
                  <a:lnTo>
                    <a:pt x="3429000" y="381000"/>
                  </a:lnTo>
                  <a:lnTo>
                    <a:pt x="3962400" y="685800"/>
                  </a:lnTo>
                  <a:lnTo>
                    <a:pt x="4267200" y="685800"/>
                  </a:lnTo>
                  <a:lnTo>
                    <a:pt x="4267200" y="38100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524000" y="1447800"/>
              <a:ext cx="4267200" cy="914400"/>
            </a:xfrm>
            <a:custGeom>
              <a:avLst/>
              <a:gdLst/>
              <a:ahLst/>
              <a:cxnLst/>
              <a:rect l="l" t="t" r="r" b="b"/>
              <a:pathLst>
                <a:path w="4267200" h="914400">
                  <a:moveTo>
                    <a:pt x="533400" y="914400"/>
                  </a:moveTo>
                  <a:lnTo>
                    <a:pt x="533400" y="685800"/>
                  </a:lnTo>
                  <a:lnTo>
                    <a:pt x="1143000" y="685800"/>
                  </a:lnTo>
                  <a:lnTo>
                    <a:pt x="1143000" y="914400"/>
                  </a:lnTo>
                  <a:lnTo>
                    <a:pt x="2362200" y="914400"/>
                  </a:lnTo>
                  <a:lnTo>
                    <a:pt x="2362200" y="685800"/>
                  </a:lnTo>
                  <a:lnTo>
                    <a:pt x="3048000" y="685800"/>
                  </a:lnTo>
                  <a:lnTo>
                    <a:pt x="3429000" y="381000"/>
                  </a:lnTo>
                  <a:lnTo>
                    <a:pt x="3962400" y="685800"/>
                  </a:lnTo>
                  <a:lnTo>
                    <a:pt x="4267200" y="685800"/>
                  </a:lnTo>
                  <a:lnTo>
                    <a:pt x="4267200" y="0"/>
                  </a:lnTo>
                  <a:lnTo>
                    <a:pt x="0" y="0"/>
                  </a:lnTo>
                  <a:lnTo>
                    <a:pt x="0" y="914400"/>
                  </a:lnTo>
                  <a:lnTo>
                    <a:pt x="533400" y="914400"/>
                  </a:lnTo>
                  <a:close/>
                </a:path>
                <a:path w="4267200" h="914400">
                  <a:moveTo>
                    <a:pt x="0" y="0"/>
                  </a:moveTo>
                  <a:lnTo>
                    <a:pt x="0" y="0"/>
                  </a:lnTo>
                </a:path>
                <a:path w="4267200" h="914400">
                  <a:moveTo>
                    <a:pt x="4267200" y="914400"/>
                  </a:moveTo>
                  <a:lnTo>
                    <a:pt x="4267200" y="914400"/>
                  </a:lnTo>
                </a:path>
              </a:pathLst>
            </a:custGeom>
            <a:ln w="93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2861310" y="1634490"/>
            <a:ext cx="8763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Arial"/>
                <a:cs typeface="Arial"/>
              </a:rPr>
              <a:t>Hepa</a:t>
            </a:r>
            <a:r>
              <a:rPr sz="1800" b="1" spc="-15" dirty="0">
                <a:latin typeface="Arial"/>
                <a:cs typeface="Arial"/>
              </a:rPr>
              <a:t>r</a:t>
            </a:r>
            <a:r>
              <a:rPr sz="1800" b="1" spc="5" dirty="0">
                <a:latin typeface="Arial"/>
                <a:cs typeface="Arial"/>
              </a:rPr>
              <a:t>i</a:t>
            </a:r>
            <a:r>
              <a:rPr sz="1800" b="1" dirty="0">
                <a:latin typeface="Arial"/>
                <a:cs typeface="Arial"/>
              </a:rPr>
              <a:t>n</a:t>
            </a:r>
            <a:endParaRPr sz="18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17500" y="2548890"/>
            <a:ext cx="17087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solidFill>
                  <a:srgbClr val="FFFF00"/>
                </a:solidFill>
                <a:latin typeface="Arial"/>
                <a:cs typeface="Arial"/>
              </a:rPr>
              <a:t>Antithrombin</a:t>
            </a:r>
            <a:r>
              <a:rPr sz="1800" b="1" spc="-4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FF00"/>
                </a:solidFill>
                <a:latin typeface="Arial"/>
                <a:cs typeface="Arial"/>
              </a:rPr>
              <a:t>III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3500527" y="3043327"/>
            <a:ext cx="314325" cy="1076325"/>
            <a:chOff x="3500527" y="3043327"/>
            <a:chExt cx="314325" cy="1076325"/>
          </a:xfrm>
        </p:grpSpPr>
        <p:sp>
          <p:nvSpPr>
            <p:cNvPr id="21" name="object 21"/>
            <p:cNvSpPr/>
            <p:nvPr/>
          </p:nvSpPr>
          <p:spPr>
            <a:xfrm>
              <a:off x="3505200" y="3047999"/>
              <a:ext cx="304800" cy="1066800"/>
            </a:xfrm>
            <a:custGeom>
              <a:avLst/>
              <a:gdLst/>
              <a:ahLst/>
              <a:cxnLst/>
              <a:rect l="l" t="t" r="r" b="b"/>
              <a:pathLst>
                <a:path w="304800" h="1066800">
                  <a:moveTo>
                    <a:pt x="228600" y="0"/>
                  </a:moveTo>
                  <a:lnTo>
                    <a:pt x="76200" y="0"/>
                  </a:lnTo>
                  <a:lnTo>
                    <a:pt x="76200" y="800100"/>
                  </a:lnTo>
                  <a:lnTo>
                    <a:pt x="0" y="800100"/>
                  </a:lnTo>
                  <a:lnTo>
                    <a:pt x="152400" y="1066800"/>
                  </a:lnTo>
                  <a:lnTo>
                    <a:pt x="304800" y="800100"/>
                  </a:lnTo>
                  <a:lnTo>
                    <a:pt x="228600" y="800100"/>
                  </a:lnTo>
                  <a:lnTo>
                    <a:pt x="228600" y="0"/>
                  </a:lnTo>
                  <a:close/>
                </a:path>
              </a:pathLst>
            </a:custGeom>
            <a:solidFill>
              <a:srgbClr val="4E80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3505200" y="3047999"/>
              <a:ext cx="304800" cy="1066800"/>
            </a:xfrm>
            <a:custGeom>
              <a:avLst/>
              <a:gdLst/>
              <a:ahLst/>
              <a:cxnLst/>
              <a:rect l="l" t="t" r="r" b="b"/>
              <a:pathLst>
                <a:path w="304800" h="1066800">
                  <a:moveTo>
                    <a:pt x="76200" y="0"/>
                  </a:moveTo>
                  <a:lnTo>
                    <a:pt x="76200" y="800100"/>
                  </a:lnTo>
                  <a:lnTo>
                    <a:pt x="0" y="800100"/>
                  </a:lnTo>
                  <a:lnTo>
                    <a:pt x="152400" y="1066800"/>
                  </a:lnTo>
                  <a:lnTo>
                    <a:pt x="304800" y="800100"/>
                  </a:lnTo>
                  <a:lnTo>
                    <a:pt x="228600" y="800100"/>
                  </a:lnTo>
                  <a:lnTo>
                    <a:pt x="228600" y="0"/>
                  </a:lnTo>
                  <a:lnTo>
                    <a:pt x="76200" y="0"/>
                  </a:lnTo>
                  <a:close/>
                </a:path>
                <a:path w="304800" h="1066800">
                  <a:moveTo>
                    <a:pt x="0" y="0"/>
                  </a:moveTo>
                  <a:lnTo>
                    <a:pt x="0" y="0"/>
                  </a:lnTo>
                </a:path>
                <a:path w="304800" h="1066800">
                  <a:moveTo>
                    <a:pt x="304800" y="1066800"/>
                  </a:moveTo>
                  <a:lnTo>
                    <a:pt x="304800" y="1066800"/>
                  </a:lnTo>
                </a:path>
              </a:pathLst>
            </a:custGeom>
            <a:ln w="93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3" name="object 23"/>
          <p:cNvGrpSpPr/>
          <p:nvPr/>
        </p:nvGrpSpPr>
        <p:grpSpPr>
          <a:xfrm>
            <a:off x="985927" y="4491127"/>
            <a:ext cx="4276725" cy="2066925"/>
            <a:chOff x="985927" y="4491127"/>
            <a:chExt cx="4276725" cy="2066925"/>
          </a:xfrm>
        </p:grpSpPr>
        <p:sp>
          <p:nvSpPr>
            <p:cNvPr id="24" name="object 24"/>
            <p:cNvSpPr/>
            <p:nvPr/>
          </p:nvSpPr>
          <p:spPr>
            <a:xfrm>
              <a:off x="990600" y="4495800"/>
              <a:ext cx="4267200" cy="914400"/>
            </a:xfrm>
            <a:custGeom>
              <a:avLst/>
              <a:gdLst/>
              <a:ahLst/>
              <a:cxnLst/>
              <a:rect l="l" t="t" r="r" b="b"/>
              <a:pathLst>
                <a:path w="4267200" h="914400">
                  <a:moveTo>
                    <a:pt x="4267200" y="0"/>
                  </a:moveTo>
                  <a:lnTo>
                    <a:pt x="0" y="0"/>
                  </a:lnTo>
                  <a:lnTo>
                    <a:pt x="0" y="914400"/>
                  </a:lnTo>
                  <a:lnTo>
                    <a:pt x="533400" y="914400"/>
                  </a:lnTo>
                  <a:lnTo>
                    <a:pt x="533400" y="685800"/>
                  </a:lnTo>
                  <a:lnTo>
                    <a:pt x="3048000" y="685800"/>
                  </a:lnTo>
                  <a:lnTo>
                    <a:pt x="3429000" y="381000"/>
                  </a:lnTo>
                  <a:lnTo>
                    <a:pt x="4267200" y="381000"/>
                  </a:lnTo>
                  <a:lnTo>
                    <a:pt x="4267200" y="0"/>
                  </a:lnTo>
                  <a:close/>
                </a:path>
                <a:path w="4267200" h="914400">
                  <a:moveTo>
                    <a:pt x="2362200" y="685800"/>
                  </a:moveTo>
                  <a:lnTo>
                    <a:pt x="1143000" y="685800"/>
                  </a:lnTo>
                  <a:lnTo>
                    <a:pt x="1143000" y="914400"/>
                  </a:lnTo>
                  <a:lnTo>
                    <a:pt x="2362200" y="914400"/>
                  </a:lnTo>
                  <a:lnTo>
                    <a:pt x="2362200" y="685800"/>
                  </a:lnTo>
                  <a:close/>
                </a:path>
                <a:path w="4267200" h="914400">
                  <a:moveTo>
                    <a:pt x="4267200" y="381000"/>
                  </a:moveTo>
                  <a:lnTo>
                    <a:pt x="3429000" y="381000"/>
                  </a:lnTo>
                  <a:lnTo>
                    <a:pt x="3962400" y="685800"/>
                  </a:lnTo>
                  <a:lnTo>
                    <a:pt x="4267200" y="685800"/>
                  </a:lnTo>
                  <a:lnTo>
                    <a:pt x="4267200" y="38100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990600" y="4495800"/>
              <a:ext cx="4267200" cy="914400"/>
            </a:xfrm>
            <a:custGeom>
              <a:avLst/>
              <a:gdLst/>
              <a:ahLst/>
              <a:cxnLst/>
              <a:rect l="l" t="t" r="r" b="b"/>
              <a:pathLst>
                <a:path w="4267200" h="914400">
                  <a:moveTo>
                    <a:pt x="533400" y="914400"/>
                  </a:moveTo>
                  <a:lnTo>
                    <a:pt x="533400" y="685800"/>
                  </a:lnTo>
                  <a:lnTo>
                    <a:pt x="1143000" y="685800"/>
                  </a:lnTo>
                  <a:lnTo>
                    <a:pt x="1143000" y="914400"/>
                  </a:lnTo>
                  <a:lnTo>
                    <a:pt x="2362200" y="914400"/>
                  </a:lnTo>
                  <a:lnTo>
                    <a:pt x="2362200" y="685800"/>
                  </a:lnTo>
                  <a:lnTo>
                    <a:pt x="3048000" y="685800"/>
                  </a:lnTo>
                  <a:lnTo>
                    <a:pt x="3429000" y="381000"/>
                  </a:lnTo>
                  <a:lnTo>
                    <a:pt x="3962400" y="685800"/>
                  </a:lnTo>
                  <a:lnTo>
                    <a:pt x="4267200" y="685800"/>
                  </a:lnTo>
                  <a:lnTo>
                    <a:pt x="4267200" y="0"/>
                  </a:lnTo>
                  <a:lnTo>
                    <a:pt x="0" y="0"/>
                  </a:lnTo>
                  <a:lnTo>
                    <a:pt x="0" y="914400"/>
                  </a:lnTo>
                  <a:lnTo>
                    <a:pt x="533400" y="914400"/>
                  </a:lnTo>
                  <a:close/>
                </a:path>
                <a:path w="4267200" h="914400">
                  <a:moveTo>
                    <a:pt x="0" y="0"/>
                  </a:moveTo>
                  <a:lnTo>
                    <a:pt x="0" y="0"/>
                  </a:lnTo>
                </a:path>
                <a:path w="4267200" h="914400">
                  <a:moveTo>
                    <a:pt x="4267200" y="914400"/>
                  </a:moveTo>
                  <a:lnTo>
                    <a:pt x="4267200" y="914400"/>
                  </a:lnTo>
                </a:path>
              </a:pathLst>
            </a:custGeom>
            <a:ln w="93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1371600" y="5410200"/>
              <a:ext cx="914400" cy="838200"/>
            </a:xfrm>
            <a:custGeom>
              <a:avLst/>
              <a:gdLst/>
              <a:ahLst/>
              <a:cxnLst/>
              <a:rect l="l" t="t" r="r" b="b"/>
              <a:pathLst>
                <a:path w="914400" h="838200">
                  <a:moveTo>
                    <a:pt x="457200" y="0"/>
                  </a:moveTo>
                  <a:lnTo>
                    <a:pt x="406237" y="2384"/>
                  </a:lnTo>
                  <a:lnTo>
                    <a:pt x="357144" y="9387"/>
                  </a:lnTo>
                  <a:lnTo>
                    <a:pt x="310164" y="20787"/>
                  </a:lnTo>
                  <a:lnTo>
                    <a:pt x="265541" y="36359"/>
                  </a:lnTo>
                  <a:lnTo>
                    <a:pt x="223520" y="55880"/>
                  </a:lnTo>
                  <a:lnTo>
                    <a:pt x="184343" y="79126"/>
                  </a:lnTo>
                  <a:lnTo>
                    <a:pt x="148254" y="105873"/>
                  </a:lnTo>
                  <a:lnTo>
                    <a:pt x="115498" y="135900"/>
                  </a:lnTo>
                  <a:lnTo>
                    <a:pt x="86319" y="168981"/>
                  </a:lnTo>
                  <a:lnTo>
                    <a:pt x="60960" y="204893"/>
                  </a:lnTo>
                  <a:lnTo>
                    <a:pt x="39664" y="243413"/>
                  </a:lnTo>
                  <a:lnTo>
                    <a:pt x="22677" y="284317"/>
                  </a:lnTo>
                  <a:lnTo>
                    <a:pt x="10241" y="327382"/>
                  </a:lnTo>
                  <a:lnTo>
                    <a:pt x="2600" y="372384"/>
                  </a:lnTo>
                  <a:lnTo>
                    <a:pt x="0" y="419100"/>
                  </a:lnTo>
                  <a:lnTo>
                    <a:pt x="2600" y="465815"/>
                  </a:lnTo>
                  <a:lnTo>
                    <a:pt x="10241" y="510817"/>
                  </a:lnTo>
                  <a:lnTo>
                    <a:pt x="22677" y="553882"/>
                  </a:lnTo>
                  <a:lnTo>
                    <a:pt x="39664" y="594786"/>
                  </a:lnTo>
                  <a:lnTo>
                    <a:pt x="60960" y="633306"/>
                  </a:lnTo>
                  <a:lnTo>
                    <a:pt x="86319" y="669218"/>
                  </a:lnTo>
                  <a:lnTo>
                    <a:pt x="115498" y="702299"/>
                  </a:lnTo>
                  <a:lnTo>
                    <a:pt x="148254" y="732326"/>
                  </a:lnTo>
                  <a:lnTo>
                    <a:pt x="184343" y="759073"/>
                  </a:lnTo>
                  <a:lnTo>
                    <a:pt x="223520" y="782320"/>
                  </a:lnTo>
                  <a:lnTo>
                    <a:pt x="265541" y="801840"/>
                  </a:lnTo>
                  <a:lnTo>
                    <a:pt x="310164" y="817412"/>
                  </a:lnTo>
                  <a:lnTo>
                    <a:pt x="357144" y="828812"/>
                  </a:lnTo>
                  <a:lnTo>
                    <a:pt x="406237" y="835815"/>
                  </a:lnTo>
                  <a:lnTo>
                    <a:pt x="457200" y="838200"/>
                  </a:lnTo>
                  <a:lnTo>
                    <a:pt x="508162" y="835815"/>
                  </a:lnTo>
                  <a:lnTo>
                    <a:pt x="557255" y="828812"/>
                  </a:lnTo>
                  <a:lnTo>
                    <a:pt x="604235" y="817412"/>
                  </a:lnTo>
                  <a:lnTo>
                    <a:pt x="648858" y="801840"/>
                  </a:lnTo>
                  <a:lnTo>
                    <a:pt x="690880" y="782319"/>
                  </a:lnTo>
                  <a:lnTo>
                    <a:pt x="730056" y="759073"/>
                  </a:lnTo>
                  <a:lnTo>
                    <a:pt x="766145" y="732326"/>
                  </a:lnTo>
                  <a:lnTo>
                    <a:pt x="798901" y="702299"/>
                  </a:lnTo>
                  <a:lnTo>
                    <a:pt x="828080" y="669218"/>
                  </a:lnTo>
                  <a:lnTo>
                    <a:pt x="853440" y="633306"/>
                  </a:lnTo>
                  <a:lnTo>
                    <a:pt x="874735" y="594786"/>
                  </a:lnTo>
                  <a:lnTo>
                    <a:pt x="891722" y="553882"/>
                  </a:lnTo>
                  <a:lnTo>
                    <a:pt x="904158" y="510817"/>
                  </a:lnTo>
                  <a:lnTo>
                    <a:pt x="911799" y="465815"/>
                  </a:lnTo>
                  <a:lnTo>
                    <a:pt x="914400" y="419100"/>
                  </a:lnTo>
                  <a:lnTo>
                    <a:pt x="911799" y="372384"/>
                  </a:lnTo>
                  <a:lnTo>
                    <a:pt x="904158" y="327382"/>
                  </a:lnTo>
                  <a:lnTo>
                    <a:pt x="891722" y="284317"/>
                  </a:lnTo>
                  <a:lnTo>
                    <a:pt x="874735" y="243413"/>
                  </a:lnTo>
                  <a:lnTo>
                    <a:pt x="853439" y="204893"/>
                  </a:lnTo>
                  <a:lnTo>
                    <a:pt x="828080" y="168981"/>
                  </a:lnTo>
                  <a:lnTo>
                    <a:pt x="798901" y="135900"/>
                  </a:lnTo>
                  <a:lnTo>
                    <a:pt x="766145" y="105873"/>
                  </a:lnTo>
                  <a:lnTo>
                    <a:pt x="730056" y="79126"/>
                  </a:lnTo>
                  <a:lnTo>
                    <a:pt x="690879" y="55879"/>
                  </a:lnTo>
                  <a:lnTo>
                    <a:pt x="648858" y="36359"/>
                  </a:lnTo>
                  <a:lnTo>
                    <a:pt x="604235" y="20787"/>
                  </a:lnTo>
                  <a:lnTo>
                    <a:pt x="557255" y="9387"/>
                  </a:lnTo>
                  <a:lnTo>
                    <a:pt x="508162" y="2384"/>
                  </a:lnTo>
                  <a:lnTo>
                    <a:pt x="457200" y="0"/>
                  </a:lnTo>
                  <a:close/>
                </a:path>
              </a:pathLst>
            </a:custGeom>
            <a:solidFill>
              <a:srgbClr val="4E80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1371600" y="5410200"/>
              <a:ext cx="914400" cy="838200"/>
            </a:xfrm>
            <a:custGeom>
              <a:avLst/>
              <a:gdLst/>
              <a:ahLst/>
              <a:cxnLst/>
              <a:rect l="l" t="t" r="r" b="b"/>
              <a:pathLst>
                <a:path w="914400" h="838200">
                  <a:moveTo>
                    <a:pt x="457200" y="0"/>
                  </a:moveTo>
                  <a:lnTo>
                    <a:pt x="508162" y="2384"/>
                  </a:lnTo>
                  <a:lnTo>
                    <a:pt x="557255" y="9387"/>
                  </a:lnTo>
                  <a:lnTo>
                    <a:pt x="604235" y="20787"/>
                  </a:lnTo>
                  <a:lnTo>
                    <a:pt x="648858" y="36359"/>
                  </a:lnTo>
                  <a:lnTo>
                    <a:pt x="690879" y="55879"/>
                  </a:lnTo>
                  <a:lnTo>
                    <a:pt x="730056" y="79126"/>
                  </a:lnTo>
                  <a:lnTo>
                    <a:pt x="766145" y="105873"/>
                  </a:lnTo>
                  <a:lnTo>
                    <a:pt x="798901" y="135900"/>
                  </a:lnTo>
                  <a:lnTo>
                    <a:pt x="828080" y="168981"/>
                  </a:lnTo>
                  <a:lnTo>
                    <a:pt x="853439" y="204893"/>
                  </a:lnTo>
                  <a:lnTo>
                    <a:pt x="874735" y="243413"/>
                  </a:lnTo>
                  <a:lnTo>
                    <a:pt x="891722" y="284317"/>
                  </a:lnTo>
                  <a:lnTo>
                    <a:pt x="904158" y="327382"/>
                  </a:lnTo>
                  <a:lnTo>
                    <a:pt x="911799" y="372384"/>
                  </a:lnTo>
                  <a:lnTo>
                    <a:pt x="914400" y="419100"/>
                  </a:lnTo>
                  <a:lnTo>
                    <a:pt x="911799" y="465815"/>
                  </a:lnTo>
                  <a:lnTo>
                    <a:pt x="904158" y="510817"/>
                  </a:lnTo>
                  <a:lnTo>
                    <a:pt x="891722" y="553882"/>
                  </a:lnTo>
                  <a:lnTo>
                    <a:pt x="874735" y="594786"/>
                  </a:lnTo>
                  <a:lnTo>
                    <a:pt x="853440" y="633306"/>
                  </a:lnTo>
                  <a:lnTo>
                    <a:pt x="828080" y="669218"/>
                  </a:lnTo>
                  <a:lnTo>
                    <a:pt x="798901" y="702299"/>
                  </a:lnTo>
                  <a:lnTo>
                    <a:pt x="766145" y="732326"/>
                  </a:lnTo>
                  <a:lnTo>
                    <a:pt x="730056" y="759073"/>
                  </a:lnTo>
                  <a:lnTo>
                    <a:pt x="690880" y="782319"/>
                  </a:lnTo>
                  <a:lnTo>
                    <a:pt x="648858" y="801840"/>
                  </a:lnTo>
                  <a:lnTo>
                    <a:pt x="604235" y="817412"/>
                  </a:lnTo>
                  <a:lnTo>
                    <a:pt x="557255" y="828812"/>
                  </a:lnTo>
                  <a:lnTo>
                    <a:pt x="508162" y="835815"/>
                  </a:lnTo>
                  <a:lnTo>
                    <a:pt x="457200" y="838200"/>
                  </a:lnTo>
                  <a:lnTo>
                    <a:pt x="406237" y="835815"/>
                  </a:lnTo>
                  <a:lnTo>
                    <a:pt x="357144" y="828812"/>
                  </a:lnTo>
                  <a:lnTo>
                    <a:pt x="310164" y="817412"/>
                  </a:lnTo>
                  <a:lnTo>
                    <a:pt x="265541" y="801840"/>
                  </a:lnTo>
                  <a:lnTo>
                    <a:pt x="223520" y="782320"/>
                  </a:lnTo>
                  <a:lnTo>
                    <a:pt x="184343" y="759073"/>
                  </a:lnTo>
                  <a:lnTo>
                    <a:pt x="148254" y="732326"/>
                  </a:lnTo>
                  <a:lnTo>
                    <a:pt x="115498" y="702299"/>
                  </a:lnTo>
                  <a:lnTo>
                    <a:pt x="86319" y="669218"/>
                  </a:lnTo>
                  <a:lnTo>
                    <a:pt x="60960" y="633306"/>
                  </a:lnTo>
                  <a:lnTo>
                    <a:pt x="39664" y="594786"/>
                  </a:lnTo>
                  <a:lnTo>
                    <a:pt x="22677" y="553882"/>
                  </a:lnTo>
                  <a:lnTo>
                    <a:pt x="10241" y="510817"/>
                  </a:lnTo>
                  <a:lnTo>
                    <a:pt x="2600" y="465815"/>
                  </a:lnTo>
                  <a:lnTo>
                    <a:pt x="0" y="419100"/>
                  </a:lnTo>
                  <a:lnTo>
                    <a:pt x="2600" y="372384"/>
                  </a:lnTo>
                  <a:lnTo>
                    <a:pt x="10241" y="327382"/>
                  </a:lnTo>
                  <a:lnTo>
                    <a:pt x="22677" y="284317"/>
                  </a:lnTo>
                  <a:lnTo>
                    <a:pt x="39664" y="243413"/>
                  </a:lnTo>
                  <a:lnTo>
                    <a:pt x="60960" y="204893"/>
                  </a:lnTo>
                  <a:lnTo>
                    <a:pt x="86319" y="168981"/>
                  </a:lnTo>
                  <a:lnTo>
                    <a:pt x="115498" y="135900"/>
                  </a:lnTo>
                  <a:lnTo>
                    <a:pt x="148254" y="105873"/>
                  </a:lnTo>
                  <a:lnTo>
                    <a:pt x="184343" y="79126"/>
                  </a:lnTo>
                  <a:lnTo>
                    <a:pt x="223520" y="55880"/>
                  </a:lnTo>
                  <a:lnTo>
                    <a:pt x="265541" y="36359"/>
                  </a:lnTo>
                  <a:lnTo>
                    <a:pt x="310164" y="20787"/>
                  </a:lnTo>
                  <a:lnTo>
                    <a:pt x="357144" y="9387"/>
                  </a:lnTo>
                  <a:lnTo>
                    <a:pt x="406237" y="2384"/>
                  </a:lnTo>
                  <a:lnTo>
                    <a:pt x="457200" y="0"/>
                  </a:lnTo>
                  <a:close/>
                </a:path>
                <a:path w="914400" h="838200">
                  <a:moveTo>
                    <a:pt x="0" y="0"/>
                  </a:moveTo>
                  <a:lnTo>
                    <a:pt x="0" y="0"/>
                  </a:lnTo>
                </a:path>
                <a:path w="914400" h="838200">
                  <a:moveTo>
                    <a:pt x="914400" y="838200"/>
                  </a:moveTo>
                  <a:lnTo>
                    <a:pt x="914400" y="838200"/>
                  </a:lnTo>
                </a:path>
              </a:pathLst>
            </a:custGeom>
            <a:ln w="93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2057400" y="5791200"/>
              <a:ext cx="762000" cy="228600"/>
            </a:xfrm>
            <a:custGeom>
              <a:avLst/>
              <a:gdLst/>
              <a:ahLst/>
              <a:cxnLst/>
              <a:rect l="l" t="t" r="r" b="b"/>
              <a:pathLst>
                <a:path w="762000" h="228600">
                  <a:moveTo>
                    <a:pt x="381000" y="0"/>
                  </a:moveTo>
                  <a:lnTo>
                    <a:pt x="0" y="114300"/>
                  </a:lnTo>
                  <a:lnTo>
                    <a:pt x="381000" y="228600"/>
                  </a:lnTo>
                  <a:lnTo>
                    <a:pt x="762000" y="114300"/>
                  </a:lnTo>
                  <a:lnTo>
                    <a:pt x="381000" y="0"/>
                  </a:lnTo>
                  <a:close/>
                </a:path>
              </a:pathLst>
            </a:custGeom>
            <a:solidFill>
              <a:srgbClr val="4E80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2057400" y="5791200"/>
              <a:ext cx="762000" cy="228600"/>
            </a:xfrm>
            <a:custGeom>
              <a:avLst/>
              <a:gdLst/>
              <a:ahLst/>
              <a:cxnLst/>
              <a:rect l="l" t="t" r="r" b="b"/>
              <a:pathLst>
                <a:path w="762000" h="228600">
                  <a:moveTo>
                    <a:pt x="0" y="114300"/>
                  </a:moveTo>
                  <a:lnTo>
                    <a:pt x="381000" y="0"/>
                  </a:lnTo>
                  <a:lnTo>
                    <a:pt x="762000" y="114300"/>
                  </a:lnTo>
                  <a:lnTo>
                    <a:pt x="381000" y="228600"/>
                  </a:lnTo>
                  <a:lnTo>
                    <a:pt x="0" y="114300"/>
                  </a:lnTo>
                  <a:close/>
                </a:path>
                <a:path w="762000" h="228600">
                  <a:moveTo>
                    <a:pt x="0" y="0"/>
                  </a:moveTo>
                  <a:lnTo>
                    <a:pt x="0" y="0"/>
                  </a:lnTo>
                </a:path>
                <a:path w="762000" h="228600">
                  <a:moveTo>
                    <a:pt x="762000" y="228600"/>
                  </a:moveTo>
                  <a:lnTo>
                    <a:pt x="762000" y="228600"/>
                  </a:lnTo>
                </a:path>
              </a:pathLst>
            </a:custGeom>
            <a:ln w="93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1676400" y="5257800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0" y="0"/>
                  </a:moveTo>
                  <a:lnTo>
                    <a:pt x="304800" y="0"/>
                  </a:lnTo>
                  <a:lnTo>
                    <a:pt x="304800" y="228600"/>
                  </a:lnTo>
                  <a:lnTo>
                    <a:pt x="0" y="228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E80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1676400" y="5257800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0" y="0"/>
                  </a:moveTo>
                  <a:lnTo>
                    <a:pt x="304800" y="0"/>
                  </a:lnTo>
                  <a:lnTo>
                    <a:pt x="304800" y="228600"/>
                  </a:lnTo>
                  <a:lnTo>
                    <a:pt x="0" y="228600"/>
                  </a:lnTo>
                  <a:lnTo>
                    <a:pt x="0" y="0"/>
                  </a:lnTo>
                  <a:close/>
                </a:path>
                <a:path w="304800" h="228600">
                  <a:moveTo>
                    <a:pt x="0" y="0"/>
                  </a:moveTo>
                  <a:lnTo>
                    <a:pt x="0" y="0"/>
                  </a:lnTo>
                </a:path>
                <a:path w="304800" h="228600">
                  <a:moveTo>
                    <a:pt x="304800" y="228600"/>
                  </a:moveTo>
                  <a:lnTo>
                    <a:pt x="304800" y="228600"/>
                  </a:lnTo>
                </a:path>
              </a:pathLst>
            </a:custGeom>
            <a:ln w="93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3505200" y="5410200"/>
              <a:ext cx="1600200" cy="1143000"/>
            </a:xfrm>
            <a:custGeom>
              <a:avLst/>
              <a:gdLst/>
              <a:ahLst/>
              <a:cxnLst/>
              <a:rect l="l" t="t" r="r" b="b"/>
              <a:pathLst>
                <a:path w="1600200" h="1143000">
                  <a:moveTo>
                    <a:pt x="1600200" y="0"/>
                  </a:moveTo>
                  <a:lnTo>
                    <a:pt x="0" y="0"/>
                  </a:lnTo>
                  <a:lnTo>
                    <a:pt x="0" y="303530"/>
                  </a:lnTo>
                  <a:lnTo>
                    <a:pt x="533400" y="533400"/>
                  </a:lnTo>
                  <a:lnTo>
                    <a:pt x="0" y="685800"/>
                  </a:lnTo>
                  <a:lnTo>
                    <a:pt x="0" y="1143000"/>
                  </a:lnTo>
                  <a:lnTo>
                    <a:pt x="1600200" y="1143000"/>
                  </a:lnTo>
                  <a:lnTo>
                    <a:pt x="1600200" y="0"/>
                  </a:lnTo>
                  <a:close/>
                </a:path>
              </a:pathLst>
            </a:custGeom>
            <a:solidFill>
              <a:srgbClr val="1E48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3505200" y="5410200"/>
              <a:ext cx="1600200" cy="1143000"/>
            </a:xfrm>
            <a:custGeom>
              <a:avLst/>
              <a:gdLst/>
              <a:ahLst/>
              <a:cxnLst/>
              <a:rect l="l" t="t" r="r" b="b"/>
              <a:pathLst>
                <a:path w="1600200" h="1143000">
                  <a:moveTo>
                    <a:pt x="0" y="1143000"/>
                  </a:moveTo>
                  <a:lnTo>
                    <a:pt x="0" y="685800"/>
                  </a:lnTo>
                  <a:lnTo>
                    <a:pt x="533400" y="533400"/>
                  </a:lnTo>
                  <a:lnTo>
                    <a:pt x="0" y="303530"/>
                  </a:lnTo>
                  <a:lnTo>
                    <a:pt x="0" y="0"/>
                  </a:lnTo>
                  <a:lnTo>
                    <a:pt x="1600200" y="0"/>
                  </a:lnTo>
                  <a:lnTo>
                    <a:pt x="1600200" y="1143000"/>
                  </a:lnTo>
                  <a:lnTo>
                    <a:pt x="0" y="1143000"/>
                  </a:lnTo>
                  <a:close/>
                </a:path>
                <a:path w="1600200" h="1143000">
                  <a:moveTo>
                    <a:pt x="0" y="0"/>
                  </a:moveTo>
                  <a:lnTo>
                    <a:pt x="0" y="0"/>
                  </a:lnTo>
                </a:path>
                <a:path w="1600200" h="1143000">
                  <a:moveTo>
                    <a:pt x="1600200" y="1143000"/>
                  </a:moveTo>
                  <a:lnTo>
                    <a:pt x="1600200" y="1143000"/>
                  </a:lnTo>
                </a:path>
              </a:pathLst>
            </a:custGeom>
            <a:ln w="93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114800" y="5029200"/>
              <a:ext cx="685800" cy="609600"/>
            </a:xfrm>
            <a:custGeom>
              <a:avLst/>
              <a:gdLst/>
              <a:ahLst/>
              <a:cxnLst/>
              <a:rect l="l" t="t" r="r" b="b"/>
              <a:pathLst>
                <a:path w="685800" h="609600">
                  <a:moveTo>
                    <a:pt x="342900" y="0"/>
                  </a:moveTo>
                  <a:lnTo>
                    <a:pt x="0" y="232409"/>
                  </a:lnTo>
                  <a:lnTo>
                    <a:pt x="134620" y="609600"/>
                  </a:lnTo>
                  <a:lnTo>
                    <a:pt x="551179" y="609600"/>
                  </a:lnTo>
                  <a:lnTo>
                    <a:pt x="685800" y="232409"/>
                  </a:lnTo>
                  <a:lnTo>
                    <a:pt x="342900" y="0"/>
                  </a:lnTo>
                  <a:close/>
                </a:path>
              </a:pathLst>
            </a:custGeom>
            <a:solidFill>
              <a:srgbClr val="1E48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4114800" y="5029200"/>
              <a:ext cx="685800" cy="609600"/>
            </a:xfrm>
            <a:custGeom>
              <a:avLst/>
              <a:gdLst/>
              <a:ahLst/>
              <a:cxnLst/>
              <a:rect l="l" t="t" r="r" b="b"/>
              <a:pathLst>
                <a:path w="685800" h="609600">
                  <a:moveTo>
                    <a:pt x="342900" y="0"/>
                  </a:moveTo>
                  <a:lnTo>
                    <a:pt x="0" y="232409"/>
                  </a:lnTo>
                  <a:lnTo>
                    <a:pt x="134620" y="609600"/>
                  </a:lnTo>
                  <a:lnTo>
                    <a:pt x="551179" y="609600"/>
                  </a:lnTo>
                  <a:lnTo>
                    <a:pt x="685800" y="232409"/>
                  </a:lnTo>
                  <a:lnTo>
                    <a:pt x="342900" y="0"/>
                  </a:lnTo>
                  <a:close/>
                </a:path>
                <a:path w="685800" h="609600">
                  <a:moveTo>
                    <a:pt x="0" y="0"/>
                  </a:moveTo>
                  <a:lnTo>
                    <a:pt x="0" y="0"/>
                  </a:lnTo>
                </a:path>
                <a:path w="685800" h="609600">
                  <a:moveTo>
                    <a:pt x="685800" y="609600"/>
                  </a:moveTo>
                  <a:lnTo>
                    <a:pt x="685800" y="609600"/>
                  </a:lnTo>
                </a:path>
              </a:pathLst>
            </a:custGeom>
            <a:ln w="93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6" name="object 36"/>
          <p:cNvGrpSpPr/>
          <p:nvPr/>
        </p:nvGrpSpPr>
        <p:grpSpPr>
          <a:xfrm>
            <a:off x="6472327" y="4643527"/>
            <a:ext cx="2676525" cy="1533525"/>
            <a:chOff x="6472327" y="4643527"/>
            <a:chExt cx="2676525" cy="1533525"/>
          </a:xfrm>
        </p:grpSpPr>
        <p:sp>
          <p:nvSpPr>
            <p:cNvPr id="37" name="object 37"/>
            <p:cNvSpPr/>
            <p:nvPr/>
          </p:nvSpPr>
          <p:spPr>
            <a:xfrm>
              <a:off x="7543800" y="5029200"/>
              <a:ext cx="1600200" cy="1143000"/>
            </a:xfrm>
            <a:custGeom>
              <a:avLst/>
              <a:gdLst/>
              <a:ahLst/>
              <a:cxnLst/>
              <a:rect l="l" t="t" r="r" b="b"/>
              <a:pathLst>
                <a:path w="1600200" h="1143000">
                  <a:moveTo>
                    <a:pt x="1600200" y="0"/>
                  </a:moveTo>
                  <a:lnTo>
                    <a:pt x="0" y="0"/>
                  </a:lnTo>
                  <a:lnTo>
                    <a:pt x="0" y="304800"/>
                  </a:lnTo>
                  <a:lnTo>
                    <a:pt x="533400" y="533400"/>
                  </a:lnTo>
                  <a:lnTo>
                    <a:pt x="0" y="685800"/>
                  </a:lnTo>
                  <a:lnTo>
                    <a:pt x="0" y="1143000"/>
                  </a:lnTo>
                  <a:lnTo>
                    <a:pt x="1600200" y="1143000"/>
                  </a:lnTo>
                  <a:lnTo>
                    <a:pt x="1600200" y="0"/>
                  </a:lnTo>
                  <a:close/>
                </a:path>
              </a:pathLst>
            </a:custGeom>
            <a:solidFill>
              <a:srgbClr val="1E48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7543800" y="5029200"/>
              <a:ext cx="1600200" cy="1143000"/>
            </a:xfrm>
            <a:custGeom>
              <a:avLst/>
              <a:gdLst/>
              <a:ahLst/>
              <a:cxnLst/>
              <a:rect l="l" t="t" r="r" b="b"/>
              <a:pathLst>
                <a:path w="1600200" h="1143000">
                  <a:moveTo>
                    <a:pt x="0" y="1143000"/>
                  </a:moveTo>
                  <a:lnTo>
                    <a:pt x="0" y="685800"/>
                  </a:lnTo>
                  <a:lnTo>
                    <a:pt x="533400" y="533400"/>
                  </a:lnTo>
                  <a:lnTo>
                    <a:pt x="0" y="304800"/>
                  </a:lnTo>
                  <a:lnTo>
                    <a:pt x="0" y="0"/>
                  </a:lnTo>
                  <a:lnTo>
                    <a:pt x="1600200" y="0"/>
                  </a:lnTo>
                  <a:lnTo>
                    <a:pt x="1600200" y="1143000"/>
                  </a:lnTo>
                  <a:lnTo>
                    <a:pt x="0" y="1143000"/>
                  </a:lnTo>
                  <a:close/>
                </a:path>
                <a:path w="1600200" h="1143000">
                  <a:moveTo>
                    <a:pt x="0" y="0"/>
                  </a:moveTo>
                  <a:lnTo>
                    <a:pt x="0" y="0"/>
                  </a:lnTo>
                </a:path>
                <a:path w="1600200" h="1143000">
                  <a:moveTo>
                    <a:pt x="1600200" y="1143000"/>
                  </a:moveTo>
                  <a:lnTo>
                    <a:pt x="1600200" y="1143000"/>
                  </a:lnTo>
                </a:path>
              </a:pathLst>
            </a:custGeom>
            <a:ln w="93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8153400" y="4648200"/>
              <a:ext cx="685800" cy="609600"/>
            </a:xfrm>
            <a:custGeom>
              <a:avLst/>
              <a:gdLst/>
              <a:ahLst/>
              <a:cxnLst/>
              <a:rect l="l" t="t" r="r" b="b"/>
              <a:pathLst>
                <a:path w="685800" h="609600">
                  <a:moveTo>
                    <a:pt x="342900" y="0"/>
                  </a:moveTo>
                  <a:lnTo>
                    <a:pt x="0" y="232410"/>
                  </a:lnTo>
                  <a:lnTo>
                    <a:pt x="134620" y="609600"/>
                  </a:lnTo>
                  <a:lnTo>
                    <a:pt x="551179" y="609600"/>
                  </a:lnTo>
                  <a:lnTo>
                    <a:pt x="685800" y="232410"/>
                  </a:lnTo>
                  <a:lnTo>
                    <a:pt x="342900" y="0"/>
                  </a:lnTo>
                  <a:close/>
                </a:path>
              </a:pathLst>
            </a:custGeom>
            <a:solidFill>
              <a:srgbClr val="1E48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8153400" y="4648200"/>
              <a:ext cx="685800" cy="609600"/>
            </a:xfrm>
            <a:custGeom>
              <a:avLst/>
              <a:gdLst/>
              <a:ahLst/>
              <a:cxnLst/>
              <a:rect l="l" t="t" r="r" b="b"/>
              <a:pathLst>
                <a:path w="685800" h="609600">
                  <a:moveTo>
                    <a:pt x="342900" y="0"/>
                  </a:moveTo>
                  <a:lnTo>
                    <a:pt x="0" y="232410"/>
                  </a:lnTo>
                  <a:lnTo>
                    <a:pt x="134620" y="609600"/>
                  </a:lnTo>
                  <a:lnTo>
                    <a:pt x="551179" y="609600"/>
                  </a:lnTo>
                  <a:lnTo>
                    <a:pt x="685800" y="232410"/>
                  </a:lnTo>
                  <a:lnTo>
                    <a:pt x="342900" y="0"/>
                  </a:lnTo>
                  <a:close/>
                </a:path>
                <a:path w="685800" h="609600">
                  <a:moveTo>
                    <a:pt x="0" y="0"/>
                  </a:moveTo>
                  <a:lnTo>
                    <a:pt x="0" y="0"/>
                  </a:lnTo>
                </a:path>
                <a:path w="685800" h="609600">
                  <a:moveTo>
                    <a:pt x="685800" y="609600"/>
                  </a:moveTo>
                  <a:lnTo>
                    <a:pt x="685800" y="609600"/>
                  </a:lnTo>
                </a:path>
              </a:pathLst>
            </a:custGeom>
            <a:ln w="93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6477000" y="5029200"/>
              <a:ext cx="914400" cy="838200"/>
            </a:xfrm>
            <a:custGeom>
              <a:avLst/>
              <a:gdLst/>
              <a:ahLst/>
              <a:cxnLst/>
              <a:rect l="l" t="t" r="r" b="b"/>
              <a:pathLst>
                <a:path w="914400" h="838200">
                  <a:moveTo>
                    <a:pt x="457200" y="0"/>
                  </a:moveTo>
                  <a:lnTo>
                    <a:pt x="406237" y="2384"/>
                  </a:lnTo>
                  <a:lnTo>
                    <a:pt x="357144" y="9387"/>
                  </a:lnTo>
                  <a:lnTo>
                    <a:pt x="310164" y="20787"/>
                  </a:lnTo>
                  <a:lnTo>
                    <a:pt x="265541" y="36359"/>
                  </a:lnTo>
                  <a:lnTo>
                    <a:pt x="223519" y="55879"/>
                  </a:lnTo>
                  <a:lnTo>
                    <a:pt x="184343" y="79126"/>
                  </a:lnTo>
                  <a:lnTo>
                    <a:pt x="148254" y="105873"/>
                  </a:lnTo>
                  <a:lnTo>
                    <a:pt x="115498" y="135900"/>
                  </a:lnTo>
                  <a:lnTo>
                    <a:pt x="86319" y="168981"/>
                  </a:lnTo>
                  <a:lnTo>
                    <a:pt x="60959" y="204893"/>
                  </a:lnTo>
                  <a:lnTo>
                    <a:pt x="39664" y="243413"/>
                  </a:lnTo>
                  <a:lnTo>
                    <a:pt x="22677" y="284317"/>
                  </a:lnTo>
                  <a:lnTo>
                    <a:pt x="10241" y="327382"/>
                  </a:lnTo>
                  <a:lnTo>
                    <a:pt x="2600" y="372384"/>
                  </a:lnTo>
                  <a:lnTo>
                    <a:pt x="0" y="419100"/>
                  </a:lnTo>
                  <a:lnTo>
                    <a:pt x="2600" y="465815"/>
                  </a:lnTo>
                  <a:lnTo>
                    <a:pt x="10241" y="510817"/>
                  </a:lnTo>
                  <a:lnTo>
                    <a:pt x="22677" y="553882"/>
                  </a:lnTo>
                  <a:lnTo>
                    <a:pt x="39664" y="594786"/>
                  </a:lnTo>
                  <a:lnTo>
                    <a:pt x="60960" y="633306"/>
                  </a:lnTo>
                  <a:lnTo>
                    <a:pt x="86319" y="669218"/>
                  </a:lnTo>
                  <a:lnTo>
                    <a:pt x="115498" y="702299"/>
                  </a:lnTo>
                  <a:lnTo>
                    <a:pt x="148254" y="732326"/>
                  </a:lnTo>
                  <a:lnTo>
                    <a:pt x="184343" y="759073"/>
                  </a:lnTo>
                  <a:lnTo>
                    <a:pt x="223520" y="782320"/>
                  </a:lnTo>
                  <a:lnTo>
                    <a:pt x="265541" y="801840"/>
                  </a:lnTo>
                  <a:lnTo>
                    <a:pt x="310164" y="817412"/>
                  </a:lnTo>
                  <a:lnTo>
                    <a:pt x="357144" y="828812"/>
                  </a:lnTo>
                  <a:lnTo>
                    <a:pt x="406237" y="835815"/>
                  </a:lnTo>
                  <a:lnTo>
                    <a:pt x="457200" y="838200"/>
                  </a:lnTo>
                  <a:lnTo>
                    <a:pt x="508162" y="835815"/>
                  </a:lnTo>
                  <a:lnTo>
                    <a:pt x="557255" y="828812"/>
                  </a:lnTo>
                  <a:lnTo>
                    <a:pt x="604235" y="817412"/>
                  </a:lnTo>
                  <a:lnTo>
                    <a:pt x="648858" y="801840"/>
                  </a:lnTo>
                  <a:lnTo>
                    <a:pt x="690880" y="782319"/>
                  </a:lnTo>
                  <a:lnTo>
                    <a:pt x="730056" y="759073"/>
                  </a:lnTo>
                  <a:lnTo>
                    <a:pt x="766145" y="732326"/>
                  </a:lnTo>
                  <a:lnTo>
                    <a:pt x="798901" y="702299"/>
                  </a:lnTo>
                  <a:lnTo>
                    <a:pt x="828080" y="669218"/>
                  </a:lnTo>
                  <a:lnTo>
                    <a:pt x="853440" y="633306"/>
                  </a:lnTo>
                  <a:lnTo>
                    <a:pt x="874735" y="594786"/>
                  </a:lnTo>
                  <a:lnTo>
                    <a:pt x="891722" y="553882"/>
                  </a:lnTo>
                  <a:lnTo>
                    <a:pt x="904158" y="510817"/>
                  </a:lnTo>
                  <a:lnTo>
                    <a:pt x="911799" y="465815"/>
                  </a:lnTo>
                  <a:lnTo>
                    <a:pt x="914400" y="419100"/>
                  </a:lnTo>
                  <a:lnTo>
                    <a:pt x="911799" y="372384"/>
                  </a:lnTo>
                  <a:lnTo>
                    <a:pt x="904158" y="327382"/>
                  </a:lnTo>
                  <a:lnTo>
                    <a:pt x="891722" y="284317"/>
                  </a:lnTo>
                  <a:lnTo>
                    <a:pt x="874735" y="243413"/>
                  </a:lnTo>
                  <a:lnTo>
                    <a:pt x="853439" y="204893"/>
                  </a:lnTo>
                  <a:lnTo>
                    <a:pt x="828080" y="168981"/>
                  </a:lnTo>
                  <a:lnTo>
                    <a:pt x="798901" y="135900"/>
                  </a:lnTo>
                  <a:lnTo>
                    <a:pt x="766145" y="105873"/>
                  </a:lnTo>
                  <a:lnTo>
                    <a:pt x="730056" y="79126"/>
                  </a:lnTo>
                  <a:lnTo>
                    <a:pt x="690879" y="55880"/>
                  </a:lnTo>
                  <a:lnTo>
                    <a:pt x="648858" y="36359"/>
                  </a:lnTo>
                  <a:lnTo>
                    <a:pt x="604235" y="20787"/>
                  </a:lnTo>
                  <a:lnTo>
                    <a:pt x="557255" y="9387"/>
                  </a:lnTo>
                  <a:lnTo>
                    <a:pt x="508162" y="2384"/>
                  </a:lnTo>
                  <a:lnTo>
                    <a:pt x="457200" y="0"/>
                  </a:lnTo>
                  <a:close/>
                </a:path>
              </a:pathLst>
            </a:custGeom>
            <a:solidFill>
              <a:srgbClr val="4E80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6477000" y="5029200"/>
              <a:ext cx="914400" cy="838200"/>
            </a:xfrm>
            <a:custGeom>
              <a:avLst/>
              <a:gdLst/>
              <a:ahLst/>
              <a:cxnLst/>
              <a:rect l="l" t="t" r="r" b="b"/>
              <a:pathLst>
                <a:path w="914400" h="838200">
                  <a:moveTo>
                    <a:pt x="457200" y="0"/>
                  </a:moveTo>
                  <a:lnTo>
                    <a:pt x="508162" y="2384"/>
                  </a:lnTo>
                  <a:lnTo>
                    <a:pt x="557255" y="9387"/>
                  </a:lnTo>
                  <a:lnTo>
                    <a:pt x="604235" y="20787"/>
                  </a:lnTo>
                  <a:lnTo>
                    <a:pt x="648858" y="36359"/>
                  </a:lnTo>
                  <a:lnTo>
                    <a:pt x="690879" y="55880"/>
                  </a:lnTo>
                  <a:lnTo>
                    <a:pt x="730056" y="79126"/>
                  </a:lnTo>
                  <a:lnTo>
                    <a:pt x="766145" y="105873"/>
                  </a:lnTo>
                  <a:lnTo>
                    <a:pt x="798901" y="135900"/>
                  </a:lnTo>
                  <a:lnTo>
                    <a:pt x="828080" y="168981"/>
                  </a:lnTo>
                  <a:lnTo>
                    <a:pt x="853439" y="204893"/>
                  </a:lnTo>
                  <a:lnTo>
                    <a:pt x="874735" y="243413"/>
                  </a:lnTo>
                  <a:lnTo>
                    <a:pt x="891722" y="284317"/>
                  </a:lnTo>
                  <a:lnTo>
                    <a:pt x="904158" y="327382"/>
                  </a:lnTo>
                  <a:lnTo>
                    <a:pt x="911799" y="372384"/>
                  </a:lnTo>
                  <a:lnTo>
                    <a:pt x="914400" y="419100"/>
                  </a:lnTo>
                  <a:lnTo>
                    <a:pt x="911799" y="465815"/>
                  </a:lnTo>
                  <a:lnTo>
                    <a:pt x="904158" y="510817"/>
                  </a:lnTo>
                  <a:lnTo>
                    <a:pt x="891722" y="553882"/>
                  </a:lnTo>
                  <a:lnTo>
                    <a:pt x="874735" y="594786"/>
                  </a:lnTo>
                  <a:lnTo>
                    <a:pt x="853440" y="633306"/>
                  </a:lnTo>
                  <a:lnTo>
                    <a:pt x="828080" y="669218"/>
                  </a:lnTo>
                  <a:lnTo>
                    <a:pt x="798901" y="702299"/>
                  </a:lnTo>
                  <a:lnTo>
                    <a:pt x="766145" y="732326"/>
                  </a:lnTo>
                  <a:lnTo>
                    <a:pt x="730056" y="759073"/>
                  </a:lnTo>
                  <a:lnTo>
                    <a:pt x="690880" y="782319"/>
                  </a:lnTo>
                  <a:lnTo>
                    <a:pt x="648858" y="801840"/>
                  </a:lnTo>
                  <a:lnTo>
                    <a:pt x="604235" y="817412"/>
                  </a:lnTo>
                  <a:lnTo>
                    <a:pt x="557255" y="828812"/>
                  </a:lnTo>
                  <a:lnTo>
                    <a:pt x="508162" y="835815"/>
                  </a:lnTo>
                  <a:lnTo>
                    <a:pt x="457200" y="838200"/>
                  </a:lnTo>
                  <a:lnTo>
                    <a:pt x="406237" y="835815"/>
                  </a:lnTo>
                  <a:lnTo>
                    <a:pt x="357144" y="828812"/>
                  </a:lnTo>
                  <a:lnTo>
                    <a:pt x="310164" y="817412"/>
                  </a:lnTo>
                  <a:lnTo>
                    <a:pt x="265541" y="801840"/>
                  </a:lnTo>
                  <a:lnTo>
                    <a:pt x="223520" y="782320"/>
                  </a:lnTo>
                  <a:lnTo>
                    <a:pt x="184343" y="759073"/>
                  </a:lnTo>
                  <a:lnTo>
                    <a:pt x="148254" y="732326"/>
                  </a:lnTo>
                  <a:lnTo>
                    <a:pt x="115498" y="702299"/>
                  </a:lnTo>
                  <a:lnTo>
                    <a:pt x="86319" y="669218"/>
                  </a:lnTo>
                  <a:lnTo>
                    <a:pt x="60960" y="633306"/>
                  </a:lnTo>
                  <a:lnTo>
                    <a:pt x="39664" y="594786"/>
                  </a:lnTo>
                  <a:lnTo>
                    <a:pt x="22677" y="553882"/>
                  </a:lnTo>
                  <a:lnTo>
                    <a:pt x="10241" y="510817"/>
                  </a:lnTo>
                  <a:lnTo>
                    <a:pt x="2600" y="465815"/>
                  </a:lnTo>
                  <a:lnTo>
                    <a:pt x="0" y="419100"/>
                  </a:lnTo>
                  <a:lnTo>
                    <a:pt x="2600" y="372384"/>
                  </a:lnTo>
                  <a:lnTo>
                    <a:pt x="10241" y="327382"/>
                  </a:lnTo>
                  <a:lnTo>
                    <a:pt x="22677" y="284317"/>
                  </a:lnTo>
                  <a:lnTo>
                    <a:pt x="39664" y="243413"/>
                  </a:lnTo>
                  <a:lnTo>
                    <a:pt x="60959" y="204893"/>
                  </a:lnTo>
                  <a:lnTo>
                    <a:pt x="86319" y="168981"/>
                  </a:lnTo>
                  <a:lnTo>
                    <a:pt x="115498" y="135900"/>
                  </a:lnTo>
                  <a:lnTo>
                    <a:pt x="148254" y="105873"/>
                  </a:lnTo>
                  <a:lnTo>
                    <a:pt x="184343" y="79126"/>
                  </a:lnTo>
                  <a:lnTo>
                    <a:pt x="223519" y="55879"/>
                  </a:lnTo>
                  <a:lnTo>
                    <a:pt x="265541" y="36359"/>
                  </a:lnTo>
                  <a:lnTo>
                    <a:pt x="310164" y="20787"/>
                  </a:lnTo>
                  <a:lnTo>
                    <a:pt x="357144" y="9387"/>
                  </a:lnTo>
                  <a:lnTo>
                    <a:pt x="406237" y="2384"/>
                  </a:lnTo>
                  <a:lnTo>
                    <a:pt x="457200" y="0"/>
                  </a:lnTo>
                  <a:close/>
                </a:path>
                <a:path w="914400" h="838200">
                  <a:moveTo>
                    <a:pt x="0" y="0"/>
                  </a:moveTo>
                  <a:lnTo>
                    <a:pt x="0" y="0"/>
                  </a:lnTo>
                </a:path>
                <a:path w="914400" h="838200">
                  <a:moveTo>
                    <a:pt x="914400" y="838200"/>
                  </a:moveTo>
                  <a:lnTo>
                    <a:pt x="914400" y="838200"/>
                  </a:lnTo>
                </a:path>
              </a:pathLst>
            </a:custGeom>
            <a:ln w="93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7162800" y="5410200"/>
              <a:ext cx="762000" cy="228600"/>
            </a:xfrm>
            <a:custGeom>
              <a:avLst/>
              <a:gdLst/>
              <a:ahLst/>
              <a:cxnLst/>
              <a:rect l="l" t="t" r="r" b="b"/>
              <a:pathLst>
                <a:path w="762000" h="228600">
                  <a:moveTo>
                    <a:pt x="381000" y="0"/>
                  </a:moveTo>
                  <a:lnTo>
                    <a:pt x="0" y="114300"/>
                  </a:lnTo>
                  <a:lnTo>
                    <a:pt x="381000" y="228600"/>
                  </a:lnTo>
                  <a:lnTo>
                    <a:pt x="762000" y="114300"/>
                  </a:lnTo>
                  <a:lnTo>
                    <a:pt x="381000" y="0"/>
                  </a:lnTo>
                  <a:close/>
                </a:path>
              </a:pathLst>
            </a:custGeom>
            <a:solidFill>
              <a:srgbClr val="4E80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7162800" y="5410200"/>
              <a:ext cx="762000" cy="228600"/>
            </a:xfrm>
            <a:custGeom>
              <a:avLst/>
              <a:gdLst/>
              <a:ahLst/>
              <a:cxnLst/>
              <a:rect l="l" t="t" r="r" b="b"/>
              <a:pathLst>
                <a:path w="762000" h="228600">
                  <a:moveTo>
                    <a:pt x="0" y="114300"/>
                  </a:moveTo>
                  <a:lnTo>
                    <a:pt x="381000" y="0"/>
                  </a:lnTo>
                  <a:lnTo>
                    <a:pt x="762000" y="114300"/>
                  </a:lnTo>
                  <a:lnTo>
                    <a:pt x="381000" y="228600"/>
                  </a:lnTo>
                  <a:lnTo>
                    <a:pt x="0" y="114300"/>
                  </a:lnTo>
                  <a:close/>
                </a:path>
                <a:path w="762000" h="228600">
                  <a:moveTo>
                    <a:pt x="0" y="0"/>
                  </a:moveTo>
                  <a:lnTo>
                    <a:pt x="0" y="0"/>
                  </a:lnTo>
                </a:path>
                <a:path w="762000" h="228600">
                  <a:moveTo>
                    <a:pt x="762000" y="228600"/>
                  </a:moveTo>
                  <a:lnTo>
                    <a:pt x="762000" y="228600"/>
                  </a:lnTo>
                </a:path>
              </a:pathLst>
            </a:custGeom>
            <a:ln w="93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6781800" y="4876800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0" y="0"/>
                  </a:moveTo>
                  <a:lnTo>
                    <a:pt x="304800" y="0"/>
                  </a:lnTo>
                  <a:lnTo>
                    <a:pt x="304800" y="228600"/>
                  </a:lnTo>
                  <a:lnTo>
                    <a:pt x="0" y="228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E80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6781800" y="4876800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0" y="0"/>
                  </a:moveTo>
                  <a:lnTo>
                    <a:pt x="304800" y="0"/>
                  </a:lnTo>
                  <a:lnTo>
                    <a:pt x="304800" y="228600"/>
                  </a:lnTo>
                  <a:lnTo>
                    <a:pt x="0" y="228600"/>
                  </a:lnTo>
                  <a:lnTo>
                    <a:pt x="0" y="0"/>
                  </a:lnTo>
                  <a:close/>
                </a:path>
                <a:path w="304800" h="228600">
                  <a:moveTo>
                    <a:pt x="0" y="0"/>
                  </a:moveTo>
                  <a:lnTo>
                    <a:pt x="0" y="0"/>
                  </a:lnTo>
                </a:path>
                <a:path w="304800" h="228600">
                  <a:moveTo>
                    <a:pt x="304800" y="228600"/>
                  </a:moveTo>
                  <a:lnTo>
                    <a:pt x="304800" y="228600"/>
                  </a:lnTo>
                </a:path>
              </a:pathLst>
            </a:custGeom>
            <a:ln w="93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7" name="object 47"/>
          <p:cNvGrpSpPr/>
          <p:nvPr/>
        </p:nvGrpSpPr>
        <p:grpSpPr>
          <a:xfrm>
            <a:off x="5329327" y="5329327"/>
            <a:ext cx="1076325" cy="542925"/>
            <a:chOff x="5329327" y="5329327"/>
            <a:chExt cx="1076325" cy="542925"/>
          </a:xfrm>
        </p:grpSpPr>
        <p:sp>
          <p:nvSpPr>
            <p:cNvPr id="48" name="object 48"/>
            <p:cNvSpPr/>
            <p:nvPr/>
          </p:nvSpPr>
          <p:spPr>
            <a:xfrm>
              <a:off x="5334000" y="5334000"/>
              <a:ext cx="1066800" cy="533400"/>
            </a:xfrm>
            <a:custGeom>
              <a:avLst/>
              <a:gdLst/>
              <a:ahLst/>
              <a:cxnLst/>
              <a:rect l="l" t="t" r="r" b="b"/>
              <a:pathLst>
                <a:path w="1066800" h="533400">
                  <a:moveTo>
                    <a:pt x="800100" y="0"/>
                  </a:moveTo>
                  <a:lnTo>
                    <a:pt x="800100" y="133350"/>
                  </a:lnTo>
                  <a:lnTo>
                    <a:pt x="0" y="133350"/>
                  </a:lnTo>
                  <a:lnTo>
                    <a:pt x="0" y="400050"/>
                  </a:lnTo>
                  <a:lnTo>
                    <a:pt x="800100" y="400050"/>
                  </a:lnTo>
                  <a:lnTo>
                    <a:pt x="800100" y="533400"/>
                  </a:lnTo>
                  <a:lnTo>
                    <a:pt x="1066800" y="266700"/>
                  </a:lnTo>
                  <a:lnTo>
                    <a:pt x="800100" y="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5334000" y="5334000"/>
              <a:ext cx="1066800" cy="533400"/>
            </a:xfrm>
            <a:custGeom>
              <a:avLst/>
              <a:gdLst/>
              <a:ahLst/>
              <a:cxnLst/>
              <a:rect l="l" t="t" r="r" b="b"/>
              <a:pathLst>
                <a:path w="1066800" h="533400">
                  <a:moveTo>
                    <a:pt x="0" y="133350"/>
                  </a:moveTo>
                  <a:lnTo>
                    <a:pt x="800100" y="133350"/>
                  </a:lnTo>
                  <a:lnTo>
                    <a:pt x="800100" y="0"/>
                  </a:lnTo>
                  <a:lnTo>
                    <a:pt x="1066800" y="266700"/>
                  </a:lnTo>
                  <a:lnTo>
                    <a:pt x="800100" y="533400"/>
                  </a:lnTo>
                  <a:lnTo>
                    <a:pt x="800100" y="400050"/>
                  </a:lnTo>
                  <a:lnTo>
                    <a:pt x="0" y="400050"/>
                  </a:lnTo>
                  <a:lnTo>
                    <a:pt x="0" y="133350"/>
                  </a:lnTo>
                  <a:close/>
                </a:path>
                <a:path w="1066800" h="533400">
                  <a:moveTo>
                    <a:pt x="0" y="0"/>
                  </a:moveTo>
                  <a:lnTo>
                    <a:pt x="0" y="0"/>
                  </a:lnTo>
                </a:path>
                <a:path w="1066800" h="533400">
                  <a:moveTo>
                    <a:pt x="1066800" y="533400"/>
                  </a:moveTo>
                  <a:lnTo>
                    <a:pt x="1066800" y="533400"/>
                  </a:lnTo>
                </a:path>
              </a:pathLst>
            </a:custGeom>
            <a:ln w="93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97840"/>
            <a:ext cx="3869054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75" dirty="0"/>
              <a:t>Heparin </a:t>
            </a:r>
            <a:r>
              <a:rPr spc="-260" dirty="0"/>
              <a:t>–</a:t>
            </a:r>
            <a:r>
              <a:rPr spc="-355" dirty="0"/>
              <a:t> </a:t>
            </a:r>
            <a:r>
              <a:rPr spc="-185" dirty="0"/>
              <a:t>Contd.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10540" y="1541779"/>
            <a:ext cx="7459980" cy="44132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0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80365" algn="l"/>
                <a:tab pos="381000" algn="l"/>
              </a:tabLst>
            </a:pPr>
            <a:r>
              <a:rPr sz="3000" spc="-170" dirty="0">
                <a:solidFill>
                  <a:srgbClr val="FFFF00"/>
                </a:solidFill>
                <a:latin typeface="Arial"/>
                <a:cs typeface="Arial"/>
              </a:rPr>
              <a:t>Adverse</a:t>
            </a:r>
            <a:r>
              <a:rPr sz="3000" spc="-15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3000" spc="-85" dirty="0">
                <a:solidFill>
                  <a:srgbClr val="FFFF00"/>
                </a:solidFill>
                <a:latin typeface="Arial"/>
                <a:cs typeface="Arial"/>
              </a:rPr>
              <a:t>effects:</a:t>
            </a:r>
            <a:endParaRPr sz="3000">
              <a:latin typeface="Arial"/>
              <a:cs typeface="Arial"/>
            </a:endParaRPr>
          </a:p>
          <a:p>
            <a:pPr marL="862330" lvl="1" indent="-457834">
              <a:lnSpc>
                <a:spcPct val="100000"/>
              </a:lnSpc>
              <a:spcBef>
                <a:spcPts val="20"/>
              </a:spcBef>
              <a:buAutoNum type="arabicPeriod"/>
              <a:tabLst>
                <a:tab pos="861694" algn="l"/>
                <a:tab pos="862330" algn="l"/>
              </a:tabLst>
            </a:pPr>
            <a:r>
              <a:rPr sz="2600" spc="-125" dirty="0">
                <a:solidFill>
                  <a:srgbClr val="FFFFFF"/>
                </a:solidFill>
                <a:latin typeface="Arial"/>
                <a:cs typeface="Arial"/>
              </a:rPr>
              <a:t>Bleeding </a:t>
            </a:r>
            <a:r>
              <a:rPr sz="2600" spc="-105" dirty="0">
                <a:solidFill>
                  <a:srgbClr val="FFFFFF"/>
                </a:solidFill>
                <a:latin typeface="Arial"/>
                <a:cs typeface="Arial"/>
              </a:rPr>
              <a:t>due </a:t>
            </a:r>
            <a:r>
              <a:rPr sz="2600" spc="35" dirty="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2600" spc="-120" dirty="0">
                <a:solidFill>
                  <a:srgbClr val="FFFFFF"/>
                </a:solidFill>
                <a:latin typeface="Arial"/>
                <a:cs typeface="Arial"/>
              </a:rPr>
              <a:t>overdose </a:t>
            </a:r>
            <a:r>
              <a:rPr sz="2600" spc="-155" dirty="0">
                <a:solidFill>
                  <a:srgbClr val="FFFFFF"/>
                </a:solidFill>
                <a:latin typeface="Arial"/>
                <a:cs typeface="Arial"/>
              </a:rPr>
              <a:t>– </a:t>
            </a:r>
            <a:r>
              <a:rPr sz="2600" spc="-85" dirty="0">
                <a:solidFill>
                  <a:srgbClr val="FFFFFF"/>
                </a:solidFill>
                <a:latin typeface="Arial"/>
                <a:cs typeface="Arial"/>
              </a:rPr>
              <a:t>haematuria </a:t>
            </a:r>
            <a:r>
              <a:rPr sz="2600" spc="-135" dirty="0">
                <a:solidFill>
                  <a:srgbClr val="FFFFFF"/>
                </a:solidFill>
                <a:latin typeface="Arial"/>
                <a:cs typeface="Arial"/>
              </a:rPr>
              <a:t>is </a:t>
            </a:r>
            <a:r>
              <a:rPr sz="2600" spc="-204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sz="2250" spc="-307" baseline="29629" dirty="0">
                <a:solidFill>
                  <a:srgbClr val="FFFFFF"/>
                </a:solidFill>
                <a:latin typeface="Arial"/>
                <a:cs typeface="Arial"/>
              </a:rPr>
              <a:t>st</a:t>
            </a:r>
            <a:r>
              <a:rPr sz="2250" spc="-142" baseline="2962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spc="-145" dirty="0">
                <a:solidFill>
                  <a:srgbClr val="FFFFFF"/>
                </a:solidFill>
                <a:latin typeface="Arial"/>
                <a:cs typeface="Arial"/>
              </a:rPr>
              <a:t>sign</a:t>
            </a:r>
            <a:endParaRPr sz="2600">
              <a:latin typeface="Arial"/>
              <a:cs typeface="Arial"/>
            </a:endParaRPr>
          </a:p>
          <a:p>
            <a:pPr marL="862330" lvl="1" indent="-457834">
              <a:lnSpc>
                <a:spcPct val="100000"/>
              </a:lnSpc>
              <a:spcBef>
                <a:spcPts val="30"/>
              </a:spcBef>
              <a:buAutoNum type="arabicPeriod"/>
              <a:tabLst>
                <a:tab pos="861694" algn="l"/>
                <a:tab pos="862330" algn="l"/>
              </a:tabLst>
            </a:pPr>
            <a:r>
              <a:rPr sz="2600" spc="-95" dirty="0">
                <a:solidFill>
                  <a:srgbClr val="FFFFFF"/>
                </a:solidFill>
                <a:latin typeface="Arial"/>
                <a:cs typeface="Arial"/>
              </a:rPr>
              <a:t>Thrombocytopenia </a:t>
            </a:r>
            <a:r>
              <a:rPr sz="2600" spc="-155" dirty="0">
                <a:solidFill>
                  <a:srgbClr val="FFFFFF"/>
                </a:solidFill>
                <a:latin typeface="Arial"/>
                <a:cs typeface="Arial"/>
              </a:rPr>
              <a:t>– </a:t>
            </a:r>
            <a:r>
              <a:rPr sz="2600" spc="-110" dirty="0">
                <a:solidFill>
                  <a:srgbClr val="FFFFFF"/>
                </a:solidFill>
                <a:latin typeface="Arial"/>
                <a:cs typeface="Arial"/>
              </a:rPr>
              <a:t>aggregation </a:t>
            </a:r>
            <a:r>
              <a:rPr sz="2600" spc="-5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2600" spc="-20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spc="-60" dirty="0">
                <a:solidFill>
                  <a:srgbClr val="FFFFFF"/>
                </a:solidFill>
                <a:latin typeface="Arial"/>
                <a:cs typeface="Arial"/>
              </a:rPr>
              <a:t>platelets</a:t>
            </a:r>
            <a:endParaRPr sz="2600">
              <a:latin typeface="Arial"/>
              <a:cs typeface="Arial"/>
            </a:endParaRPr>
          </a:p>
          <a:p>
            <a:pPr marL="861694" marR="777875" lvl="1" indent="-457200">
              <a:lnSpc>
                <a:spcPct val="79800"/>
              </a:lnSpc>
              <a:spcBef>
                <a:spcPts val="650"/>
              </a:spcBef>
              <a:buAutoNum type="arabicPeriod"/>
              <a:tabLst>
                <a:tab pos="861694" algn="l"/>
                <a:tab pos="862330" algn="l"/>
              </a:tabLst>
            </a:pPr>
            <a:r>
              <a:rPr sz="2600" spc="-85" dirty="0">
                <a:solidFill>
                  <a:srgbClr val="FFFFFF"/>
                </a:solidFill>
                <a:latin typeface="Arial"/>
                <a:cs typeface="Arial"/>
              </a:rPr>
              <a:t>Hypersensitivity </a:t>
            </a:r>
            <a:r>
              <a:rPr sz="2600" spc="-155" dirty="0">
                <a:solidFill>
                  <a:srgbClr val="FFFFFF"/>
                </a:solidFill>
                <a:latin typeface="Arial"/>
                <a:cs typeface="Arial"/>
              </a:rPr>
              <a:t>– </a:t>
            </a:r>
            <a:r>
              <a:rPr sz="2600" spc="-50" dirty="0">
                <a:solidFill>
                  <a:srgbClr val="FFFFFF"/>
                </a:solidFill>
                <a:latin typeface="Arial"/>
                <a:cs typeface="Arial"/>
              </a:rPr>
              <a:t>urticaria, rigor, </a:t>
            </a:r>
            <a:r>
              <a:rPr sz="2600" spc="-70" dirty="0">
                <a:solidFill>
                  <a:srgbClr val="FFFFFF"/>
                </a:solidFill>
                <a:latin typeface="Arial"/>
                <a:cs typeface="Arial"/>
              </a:rPr>
              <a:t>fever</a:t>
            </a:r>
            <a:r>
              <a:rPr sz="2600" spc="-3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spc="-125" dirty="0">
                <a:solidFill>
                  <a:srgbClr val="FFFFFF"/>
                </a:solidFill>
                <a:latin typeface="Arial"/>
                <a:cs typeface="Arial"/>
              </a:rPr>
              <a:t>and  </a:t>
            </a:r>
            <a:r>
              <a:rPr sz="2600" spc="-130" dirty="0">
                <a:solidFill>
                  <a:srgbClr val="FFFFFF"/>
                </a:solidFill>
                <a:latin typeface="Arial"/>
                <a:cs typeface="Arial"/>
              </a:rPr>
              <a:t>anaphylaxis</a:t>
            </a:r>
            <a:r>
              <a:rPr sz="2600" spc="-1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spc="-75" dirty="0">
                <a:solidFill>
                  <a:srgbClr val="FFFFFF"/>
                </a:solidFill>
                <a:latin typeface="Arial"/>
                <a:cs typeface="Arial"/>
              </a:rPr>
              <a:t>etc.</a:t>
            </a:r>
            <a:endParaRPr sz="2600">
              <a:latin typeface="Arial"/>
              <a:cs typeface="Arial"/>
            </a:endParaRPr>
          </a:p>
          <a:p>
            <a:pPr marL="862330" lvl="1" indent="-457834">
              <a:lnSpc>
                <a:spcPct val="100000"/>
              </a:lnSpc>
              <a:spcBef>
                <a:spcPts val="30"/>
              </a:spcBef>
              <a:buAutoNum type="arabicPeriod"/>
              <a:tabLst>
                <a:tab pos="861694" algn="l"/>
                <a:tab pos="862330" algn="l"/>
              </a:tabLst>
            </a:pPr>
            <a:r>
              <a:rPr sz="2600" spc="-114" dirty="0">
                <a:solidFill>
                  <a:srgbClr val="FFFFFF"/>
                </a:solidFill>
                <a:latin typeface="Arial"/>
                <a:cs typeface="Arial"/>
              </a:rPr>
              <a:t>Alopecia </a:t>
            </a:r>
            <a:r>
              <a:rPr sz="2600" spc="-125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2600" spc="-1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spc="-105" dirty="0">
                <a:solidFill>
                  <a:srgbClr val="FFFFFF"/>
                </a:solidFill>
                <a:latin typeface="Arial"/>
                <a:cs typeface="Arial"/>
              </a:rPr>
              <a:t>osteoporosis</a:t>
            </a:r>
            <a:endParaRPr sz="2600">
              <a:latin typeface="Arial"/>
              <a:cs typeface="Arial"/>
            </a:endParaRPr>
          </a:p>
          <a:p>
            <a:pPr marL="381000" marR="62230" indent="-342900">
              <a:lnSpc>
                <a:spcPct val="80000"/>
              </a:lnSpc>
              <a:spcBef>
                <a:spcPts val="740"/>
              </a:spcBef>
              <a:buChar char="•"/>
              <a:tabLst>
                <a:tab pos="380365" algn="l"/>
                <a:tab pos="381000" algn="l"/>
              </a:tabLst>
            </a:pPr>
            <a:r>
              <a:rPr sz="3000" spc="-100" dirty="0">
                <a:solidFill>
                  <a:srgbClr val="FFFF00"/>
                </a:solidFill>
                <a:latin typeface="Arial"/>
                <a:cs typeface="Arial"/>
              </a:rPr>
              <a:t>Contraindications: </a:t>
            </a:r>
            <a:r>
              <a:rPr sz="3000" spc="-150" dirty="0">
                <a:solidFill>
                  <a:srgbClr val="FFFFFF"/>
                </a:solidFill>
                <a:latin typeface="Arial"/>
                <a:cs typeface="Arial"/>
              </a:rPr>
              <a:t>Bleeding </a:t>
            </a:r>
            <a:r>
              <a:rPr sz="3000" spc="-114" dirty="0">
                <a:solidFill>
                  <a:srgbClr val="FFFFFF"/>
                </a:solidFill>
                <a:latin typeface="Arial"/>
                <a:cs typeface="Arial"/>
              </a:rPr>
              <a:t>disorders, </a:t>
            </a:r>
            <a:r>
              <a:rPr sz="3000" spc="-215" dirty="0">
                <a:solidFill>
                  <a:srgbClr val="FFFFFF"/>
                </a:solidFill>
                <a:latin typeface="Arial"/>
                <a:cs typeface="Arial"/>
              </a:rPr>
              <a:t>Severe  </a:t>
            </a:r>
            <a:r>
              <a:rPr sz="3000" spc="-95" dirty="0">
                <a:solidFill>
                  <a:srgbClr val="FFFFFF"/>
                </a:solidFill>
                <a:latin typeface="Arial"/>
                <a:cs typeface="Arial"/>
              </a:rPr>
              <a:t>hypertension, </a:t>
            </a:r>
            <a:r>
              <a:rPr sz="3000" spc="-300" dirty="0">
                <a:solidFill>
                  <a:srgbClr val="FFFFFF"/>
                </a:solidFill>
                <a:latin typeface="Arial"/>
                <a:cs typeface="Arial"/>
              </a:rPr>
              <a:t>GIT </a:t>
            </a:r>
            <a:r>
              <a:rPr sz="3000" spc="-95" dirty="0">
                <a:solidFill>
                  <a:srgbClr val="FFFFFF"/>
                </a:solidFill>
                <a:latin typeface="Arial"/>
                <a:cs typeface="Arial"/>
              </a:rPr>
              <a:t>ulcer, </a:t>
            </a:r>
            <a:r>
              <a:rPr sz="3000" spc="-175" dirty="0">
                <a:solidFill>
                  <a:srgbClr val="FFFFFF"/>
                </a:solidFill>
                <a:latin typeface="Arial"/>
                <a:cs typeface="Arial"/>
              </a:rPr>
              <a:t>Piles, </a:t>
            </a:r>
            <a:r>
              <a:rPr sz="3000" spc="-455" dirty="0">
                <a:solidFill>
                  <a:srgbClr val="FFFFFF"/>
                </a:solidFill>
                <a:latin typeface="Arial"/>
                <a:cs typeface="Arial"/>
              </a:rPr>
              <a:t>SABE </a:t>
            </a:r>
            <a:r>
              <a:rPr sz="3000" spc="45" dirty="0">
                <a:solidFill>
                  <a:srgbClr val="FFFFFF"/>
                </a:solidFill>
                <a:latin typeface="Arial"/>
                <a:cs typeface="Arial"/>
              </a:rPr>
              <a:t>&amp;  </a:t>
            </a:r>
            <a:r>
              <a:rPr sz="3000" spc="-135" dirty="0">
                <a:solidFill>
                  <a:srgbClr val="FFFFFF"/>
                </a:solidFill>
                <a:latin typeface="Arial"/>
                <a:cs typeface="Arial"/>
              </a:rPr>
              <a:t>malignancy, </a:t>
            </a:r>
            <a:r>
              <a:rPr sz="3000" spc="-145" dirty="0">
                <a:solidFill>
                  <a:srgbClr val="FFFFFF"/>
                </a:solidFill>
                <a:latin typeface="Arial"/>
                <a:cs typeface="Arial"/>
              </a:rPr>
              <a:t>Ocular </a:t>
            </a:r>
            <a:r>
              <a:rPr sz="3000" spc="45" dirty="0">
                <a:solidFill>
                  <a:srgbClr val="FFFFFF"/>
                </a:solidFill>
                <a:latin typeface="Arial"/>
                <a:cs typeface="Arial"/>
              </a:rPr>
              <a:t>&amp; </a:t>
            </a:r>
            <a:r>
              <a:rPr sz="3000" spc="-114" dirty="0">
                <a:solidFill>
                  <a:srgbClr val="FFFFFF"/>
                </a:solidFill>
                <a:latin typeface="Arial"/>
                <a:cs typeface="Arial"/>
              </a:rPr>
              <a:t>neurosurgery, </a:t>
            </a:r>
            <a:r>
              <a:rPr sz="3000" spc="-150" dirty="0">
                <a:solidFill>
                  <a:srgbClr val="FFFFFF"/>
                </a:solidFill>
                <a:latin typeface="Arial"/>
                <a:cs typeface="Arial"/>
              </a:rPr>
              <a:t>Chronic  </a:t>
            </a:r>
            <a:r>
              <a:rPr sz="3000" spc="-114" dirty="0">
                <a:solidFill>
                  <a:srgbClr val="FFFFFF"/>
                </a:solidFill>
                <a:latin typeface="Arial"/>
                <a:cs typeface="Arial"/>
              </a:rPr>
              <a:t>alcoholism, </a:t>
            </a:r>
            <a:r>
              <a:rPr sz="3000" spc="-110" dirty="0">
                <a:solidFill>
                  <a:srgbClr val="FFFFFF"/>
                </a:solidFill>
                <a:latin typeface="Arial"/>
                <a:cs typeface="Arial"/>
              </a:rPr>
              <a:t>cirrhosis</a:t>
            </a:r>
            <a:r>
              <a:rPr sz="3000" spc="-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spc="-85" dirty="0">
                <a:solidFill>
                  <a:srgbClr val="FFFFFF"/>
                </a:solidFill>
                <a:latin typeface="Arial"/>
                <a:cs typeface="Arial"/>
              </a:rPr>
              <a:t>etc.</a:t>
            </a:r>
            <a:endParaRPr sz="3000">
              <a:latin typeface="Arial"/>
              <a:cs typeface="Arial"/>
            </a:endParaRPr>
          </a:p>
          <a:p>
            <a:pPr marL="381000" indent="-342900">
              <a:lnSpc>
                <a:spcPct val="100000"/>
              </a:lnSpc>
              <a:spcBef>
                <a:spcPts val="20"/>
              </a:spcBef>
              <a:buChar char="•"/>
              <a:tabLst>
                <a:tab pos="380365" algn="l"/>
                <a:tab pos="381000" algn="l"/>
              </a:tabLst>
            </a:pPr>
            <a:r>
              <a:rPr sz="3000" spc="-105" dirty="0">
                <a:solidFill>
                  <a:srgbClr val="FFFF00"/>
                </a:solidFill>
                <a:latin typeface="Arial"/>
                <a:cs typeface="Arial"/>
              </a:rPr>
              <a:t>Aspirin </a:t>
            </a:r>
            <a:r>
              <a:rPr sz="3000" spc="-140" dirty="0">
                <a:solidFill>
                  <a:srgbClr val="FFFF00"/>
                </a:solidFill>
                <a:latin typeface="Arial"/>
                <a:cs typeface="Arial"/>
              </a:rPr>
              <a:t>and </a:t>
            </a:r>
            <a:r>
              <a:rPr sz="3000" spc="-40" dirty="0">
                <a:solidFill>
                  <a:srgbClr val="FFFF00"/>
                </a:solidFill>
                <a:latin typeface="Arial"/>
                <a:cs typeface="Arial"/>
              </a:rPr>
              <a:t>antiplatelet </a:t>
            </a:r>
            <a:r>
              <a:rPr sz="3000" spc="-150" dirty="0">
                <a:solidFill>
                  <a:srgbClr val="FFFF00"/>
                </a:solidFill>
                <a:latin typeface="Arial"/>
                <a:cs typeface="Arial"/>
              </a:rPr>
              <a:t>drugs </a:t>
            </a:r>
            <a:r>
              <a:rPr sz="3000" spc="-85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3000" spc="-3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spc="-85" dirty="0">
                <a:solidFill>
                  <a:srgbClr val="FFFFFF"/>
                </a:solidFill>
                <a:latin typeface="Arial"/>
                <a:cs typeface="Arial"/>
              </a:rPr>
              <a:t>caution</a:t>
            </a:r>
            <a:endParaRPr sz="30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500370" y="142239"/>
            <a:ext cx="3495039" cy="149986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777</TotalTime>
  <Words>2095</Words>
  <Application>Microsoft Macintosh PowerPoint</Application>
  <PresentationFormat>Экран (4:3)</PresentationFormat>
  <Paragraphs>290</Paragraphs>
  <Slides>30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30</vt:i4>
      </vt:variant>
    </vt:vector>
  </HeadingPairs>
  <TitlesOfParts>
    <vt:vector size="39" baseType="lpstr">
      <vt:lpstr>Aldhabi</vt:lpstr>
      <vt:lpstr>Arial</vt:lpstr>
      <vt:lpstr>Calibri</vt:lpstr>
      <vt:lpstr>OpenSymbol</vt:lpstr>
      <vt:lpstr>Times New Roman</vt:lpstr>
      <vt:lpstr>Trebuchet MS</vt:lpstr>
      <vt:lpstr>Wingdings 3</vt:lpstr>
      <vt:lpstr>Office Theme</vt:lpstr>
      <vt:lpstr>Facet</vt:lpstr>
      <vt:lpstr>ANTICOAGULANTS</vt:lpstr>
      <vt:lpstr>Intrinsic Pathway</vt:lpstr>
      <vt:lpstr>Why anticoagulants ?</vt:lpstr>
      <vt:lpstr>Available Anticoagulants</vt:lpstr>
      <vt:lpstr>Heparin as Prototype</vt:lpstr>
      <vt:lpstr>Heparin Actions</vt:lpstr>
      <vt:lpstr>Heparin Actions – contd.</vt:lpstr>
      <vt:lpstr>Heparin mechanism of action</vt:lpstr>
      <vt:lpstr>Heparin – Contd.</vt:lpstr>
      <vt:lpstr>Low Molecular  Weight Heparin  (LMWH)</vt:lpstr>
      <vt:lpstr>Dosage of Heparin</vt:lpstr>
      <vt:lpstr>Oral Anticoagulants</vt:lpstr>
      <vt:lpstr>Warfarin</vt:lpstr>
      <vt:lpstr>Warfarin – contd.</vt:lpstr>
      <vt:lpstr>Warfarin</vt:lpstr>
      <vt:lpstr>Warfarin</vt:lpstr>
      <vt:lpstr>FIBRINOLYTICS</vt:lpstr>
      <vt:lpstr>Fibrinolytics</vt:lpstr>
      <vt:lpstr>Alteplase and Tenecteplase</vt:lpstr>
      <vt:lpstr>Uses of Thrombolytics</vt:lpstr>
      <vt:lpstr>Antifibrinolytics</vt:lpstr>
      <vt:lpstr>Antiplatelet Drugs (antithrombotic  drugs)</vt:lpstr>
      <vt:lpstr>Antiplatelet Drugs (antithrombotic drugs)</vt:lpstr>
      <vt:lpstr>Antithrombotic drugs - Dipyridamole</vt:lpstr>
      <vt:lpstr>Antithrombotic drugs - Ticlodipine</vt:lpstr>
      <vt:lpstr>Antithrombotic drugs - Clopidogrel</vt:lpstr>
      <vt:lpstr>Antithrombotics – Other Drugs</vt:lpstr>
      <vt:lpstr>Uses of antithrombotics</vt:lpstr>
      <vt:lpstr>Must Know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ANTICOAGULANTS</dc:title>
  <dc:creator>Hashim Laharwal</dc:creator>
  <cp:lastModifiedBy>Akhayeva Tamila</cp:lastModifiedBy>
  <cp:revision>4</cp:revision>
  <dcterms:created xsi:type="dcterms:W3CDTF">2020-12-07T02:28:44Z</dcterms:created>
  <dcterms:modified xsi:type="dcterms:W3CDTF">2021-04-19T07:21:32Z</dcterms:modified>
</cp:coreProperties>
</file>